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sldIdLst>
    <p:sldId id="266" r:id="rId2"/>
    <p:sldId id="284" r:id="rId3"/>
    <p:sldId id="294" r:id="rId4"/>
    <p:sldId id="280" r:id="rId5"/>
    <p:sldId id="282" r:id="rId6"/>
    <p:sldId id="283" r:id="rId7"/>
    <p:sldId id="286" r:id="rId8"/>
    <p:sldId id="285" r:id="rId9"/>
    <p:sldId id="256" r:id="rId10"/>
    <p:sldId id="270" r:id="rId11"/>
    <p:sldId id="279" r:id="rId12"/>
    <p:sldId id="278" r:id="rId13"/>
    <p:sldId id="289" r:id="rId14"/>
    <p:sldId id="301" r:id="rId15"/>
    <p:sldId id="275" r:id="rId16"/>
    <p:sldId id="276" r:id="rId17"/>
    <p:sldId id="302" r:id="rId18"/>
    <p:sldId id="260" r:id="rId19"/>
    <p:sldId id="271" r:id="rId20"/>
    <p:sldId id="290" r:id="rId21"/>
    <p:sldId id="287" r:id="rId22"/>
    <p:sldId id="293" r:id="rId23"/>
    <p:sldId id="272" r:id="rId24"/>
    <p:sldId id="291" r:id="rId25"/>
    <p:sldId id="274" r:id="rId26"/>
    <p:sldId id="300" r:id="rId27"/>
    <p:sldId id="296" r:id="rId28"/>
    <p:sldId id="297" r:id="rId29"/>
    <p:sldId id="299" r:id="rId30"/>
    <p:sldId id="30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7FD470-74CE-4F1F-BB7F-042D25442648}" v="417" dt="2023-05-20T14:51:05.369"/>
    <p1510:client id="{0A3A8E50-7DA9-4328-BCB6-6A5326E1EDD1}" v="35" dt="2023-04-02T17:15:33.930"/>
    <p1510:client id="{0F9A9E47-0824-4169-B75D-73E5D65FCFDB}" v="117" dt="2023-06-02T22:17:14.628"/>
    <p1510:client id="{1294881E-1E3A-46CE-AEB7-A3AEC159F2C7}" v="55" dt="2023-06-02T14:00:49.435"/>
    <p1510:client id="{198159C2-553C-45D3-8056-1958BFF3E889}" v="9" dt="2023-06-04T14:04:40.810"/>
    <p1510:client id="{1981BE98-E20B-4913-A780-3422E5DF5D03}" v="43" dt="2023-05-24T08:26:34.158"/>
    <p1510:client id="{2240DDEA-E41E-4A63-A54D-D372C75BA2E8}" v="83" dt="2023-03-30T12:52:57.089"/>
    <p1510:client id="{248B1983-FF9E-47F1-BAEA-04D187A87362}" v="198" dt="2023-06-02T08:14:51.280"/>
    <p1510:client id="{28FB0F05-75CF-4201-9390-937D266896B7}" v="9" dt="2023-06-06T11:10:21.922"/>
    <p1510:client id="{2F145DB8-7F4B-48EE-82BD-F447C76B6A07}" v="30" dt="2023-04-02T16:38:15.369"/>
    <p1510:client id="{310084DE-A838-4342-9B44-0925AD2F3AE5}" v="184" dt="2023-03-30T09:13:03.719"/>
    <p1510:client id="{32B1C45E-4FFE-4138-A2DA-216B5640DA85}" v="385" dt="2023-06-03T19:02:06.530"/>
    <p1510:client id="{331656D2-E451-4E4C-B9D6-B4A45F9BAA29}" v="3" dt="2023-05-24T08:53:09.716"/>
    <p1510:client id="{3CED98D0-7303-47FD-8577-65D849BEAED8}" v="17" dt="2023-06-01T19:45:59.411"/>
    <p1510:client id="{3F00E90C-B675-4E3B-B8D9-2647C2A4CECE}" v="109" dt="2023-05-20T12:57:18.636"/>
    <p1510:client id="{4248B244-6ADD-472C-B0DF-55B8A4C5F945}" v="2" dt="2023-06-05T10:50:33.276"/>
    <p1510:client id="{42F8D780-3423-4ECC-96FC-16DE78BF005B}" v="1" dt="2023-05-21T13:12:14.386"/>
    <p1510:client id="{4582855A-56BE-4F46-B099-EE88CDCAC7F2}" v="16" dt="2023-04-18T12:59:32.019"/>
    <p1510:client id="{46FFFCAE-3A82-46E0-AE2E-F4C441E07D7B}" v="15" dt="2023-06-02T15:37:59.614"/>
    <p1510:client id="{4A1A9062-4849-47A2-A074-F6B4AB848E71}" v="105" dt="2023-04-03T10:53:10.826"/>
    <p1510:client id="{4E0E2330-8F4A-4D07-97B8-3F7336E18B55}" v="661" dt="2023-03-27T09:01:22.206"/>
    <p1510:client id="{520BA66A-8059-49E7-BF02-4E3CE7977AF8}" v="2" dt="2023-06-02T23:13:08.002"/>
    <p1510:client id="{5259257C-03C2-437C-AD93-CDEF57D22FF4}" v="18" dt="2023-05-22T13:02:14.850"/>
    <p1510:client id="{5B133D0D-EA01-43ED-9B1D-7719B3C4B01F}" v="1" dt="2023-06-05T13:06:32.389"/>
    <p1510:client id="{6B322705-0C6F-4047-811E-FD6609768902}" v="273" dt="2023-05-20T20:22:41.140"/>
    <p1510:client id="{6C10DCD3-CCC8-47E2-A7A3-FA185B850112}" v="153" dt="2023-05-21T14:08:52.302"/>
    <p1510:client id="{74B0CA14-44FE-48D5-8C93-D8D1C1F7F481}" v="1" dt="2023-06-02T08:23:12.466"/>
    <p1510:client id="{7DE37BCD-C88F-42AE-A97E-1E14A877D67C}" v="111" dt="2023-05-19T21:02:06.003"/>
    <p1510:client id="{8FA5B1B3-9DD3-4720-A286-3E0C63A954F2}" v="1" dt="2023-06-02T20:52:12.303"/>
    <p1510:client id="{9C08715C-1E8C-4582-8FC7-843C044B9520}" v="32" dt="2023-06-05T19:19:31.232"/>
    <p1510:client id="{A35D4839-50EB-4FC6-9909-8B6F60B4557E}" v="2013" dt="2023-05-21T01:41:10.467"/>
    <p1510:client id="{A5E7A9CA-5811-4FC7-AF6E-A900B21A32FA}" v="69" dt="2023-06-02T13:50:40.551"/>
    <p1510:client id="{A6DA3574-D0C3-4276-8098-86159506C33A}" v="33" dt="2023-03-29T10:13:10.307"/>
    <p1510:client id="{AD9A7F80-3C13-408B-B776-90810321EB0A}" v="2" dt="2023-06-04T18:07:14.945"/>
    <p1510:client id="{B7F8A7B2-4128-4645-B716-6803FFFA4DAB}" v="1" dt="2023-05-12T12:32:00.098"/>
    <p1510:client id="{B94CAE00-287E-4696-9568-F33BC1CB7533}" v="220" dt="2023-06-02T15:01:37.280"/>
    <p1510:client id="{BA8E2CFC-4944-4AC2-B827-165C0FFAC56A}" v="527" dt="2023-05-20T18:47:27.403"/>
    <p1510:client id="{CD041520-02E6-4049-BBBC-FB897600D31A}" v="29" dt="2023-06-02T14:03:45.961"/>
    <p1510:client id="{CFD499FE-478D-485C-BCDE-B71A04E7D595}" v="290" dt="2023-03-26T17:11:14.906"/>
    <p1510:client id="{D4A4F44A-ACBB-411C-B806-945C4D9EF96A}" v="81" dt="2023-04-02T19:08:32.593"/>
    <p1510:client id="{D6434691-D127-4FD0-8762-BE46EB5294ED}" v="2" dt="2023-03-27T09:51:55.124"/>
    <p1510:client id="{DA5BE8DC-98C4-4E62-9A01-BBBFFE6996B4}" v="6" dt="2023-04-11T13:01:38.002"/>
    <p1510:client id="{E3BFAA22-D3CE-450D-8A29-5E486B8EE81B}" v="724" dt="2023-03-26T19:44:52.492"/>
    <p1510:client id="{E5507AE7-8F48-4486-8999-EBBDCDA913C5}" v="13" dt="2023-05-12T19:05:30.6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EAEDC9-1124-4351-9EC6-18A30235D53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AC991281-2C40-44FF-A3C0-4295D69D786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Présentation du projet</a:t>
          </a:r>
          <a:r>
            <a:rPr lang="fr-FR" dirty="0">
              <a:latin typeface="Corbel" panose="020B0503020204020204"/>
            </a:rPr>
            <a:t> 2 - 8</a:t>
          </a:r>
          <a:endParaRPr lang="en-US" dirty="0"/>
        </a:p>
      </dgm:t>
    </dgm:pt>
    <dgm:pt modelId="{4BEA3B3A-4A1E-4E7C-81C0-4CF4FEBB6B66}" type="parTrans" cxnId="{1F5D9F43-340F-4D36-9310-B7F5DAEC2EA4}">
      <dgm:prSet/>
      <dgm:spPr/>
      <dgm:t>
        <a:bodyPr/>
        <a:lstStyle/>
        <a:p>
          <a:endParaRPr lang="en-US"/>
        </a:p>
      </dgm:t>
    </dgm:pt>
    <dgm:pt modelId="{1B3894C2-A23A-4080-BD24-8C04FDE8A93B}" type="sibTrans" cxnId="{1F5D9F43-340F-4D36-9310-B7F5DAEC2EA4}">
      <dgm:prSet/>
      <dgm:spPr/>
      <dgm:t>
        <a:bodyPr/>
        <a:lstStyle/>
        <a:p>
          <a:endParaRPr lang="en-US"/>
        </a:p>
      </dgm:t>
    </dgm:pt>
    <dgm:pt modelId="{220940B1-7AF4-44DE-8CD0-ED68A65DB32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Application Android</a:t>
          </a:r>
          <a:r>
            <a:rPr lang="fr-FR" dirty="0">
              <a:latin typeface="Corbel" panose="020B0503020204020204"/>
            </a:rPr>
            <a:t> 9 – 30</a:t>
          </a:r>
          <a:endParaRPr lang="en-US" dirty="0">
            <a:latin typeface="Corbel" panose="020B0503020204020204"/>
          </a:endParaRPr>
        </a:p>
      </dgm:t>
    </dgm:pt>
    <dgm:pt modelId="{924B115A-7B21-4237-AE20-CB04196A0248}" type="parTrans" cxnId="{AC14189D-3DC5-4DA1-B572-5BE9D3CA84AE}">
      <dgm:prSet/>
      <dgm:spPr/>
      <dgm:t>
        <a:bodyPr/>
        <a:lstStyle/>
        <a:p>
          <a:endParaRPr lang="en-US"/>
        </a:p>
      </dgm:t>
    </dgm:pt>
    <dgm:pt modelId="{127ECBB2-1F86-4071-8507-04C306B6AF99}" type="sibTrans" cxnId="{AC14189D-3DC5-4DA1-B572-5BE9D3CA84AE}">
      <dgm:prSet/>
      <dgm:spPr/>
      <dgm:t>
        <a:bodyPr/>
        <a:lstStyle/>
        <a:p>
          <a:endParaRPr lang="en-US"/>
        </a:p>
      </dgm:t>
    </dgm:pt>
    <dgm:pt modelId="{D420A753-7E06-4784-8CB4-84372750F45F}" type="pres">
      <dgm:prSet presAssocID="{FCEAEDC9-1124-4351-9EC6-18A30235D53B}" presName="root" presStyleCnt="0">
        <dgm:presLayoutVars>
          <dgm:dir/>
          <dgm:resizeHandles val="exact"/>
        </dgm:presLayoutVars>
      </dgm:prSet>
      <dgm:spPr/>
    </dgm:pt>
    <dgm:pt modelId="{D12CFA93-A183-4D27-9C4B-3BF92B142629}" type="pres">
      <dgm:prSet presAssocID="{AC991281-2C40-44FF-A3C0-4295D69D786C}" presName="compNode" presStyleCnt="0"/>
      <dgm:spPr/>
    </dgm:pt>
    <dgm:pt modelId="{B424535F-58C2-449C-8F80-85D961FC2C60}" type="pres">
      <dgm:prSet presAssocID="{AC991281-2C40-44FF-A3C0-4295D69D786C}" presName="bgRect" presStyleLbl="bgShp" presStyleIdx="0" presStyleCnt="2"/>
      <dgm:spPr/>
    </dgm:pt>
    <dgm:pt modelId="{57332D02-576F-4A66-BD6F-955B7456430F}" type="pres">
      <dgm:prSet presAssocID="{AC991281-2C40-44FF-A3C0-4295D69D786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seignant"/>
        </a:ext>
      </dgm:extLst>
    </dgm:pt>
    <dgm:pt modelId="{FABE5F9E-53B4-47D4-ACE7-11C5A144CC89}" type="pres">
      <dgm:prSet presAssocID="{AC991281-2C40-44FF-A3C0-4295D69D786C}" presName="spaceRect" presStyleCnt="0"/>
      <dgm:spPr/>
    </dgm:pt>
    <dgm:pt modelId="{714E7938-744D-4851-B8D9-54066C88AF84}" type="pres">
      <dgm:prSet presAssocID="{AC991281-2C40-44FF-A3C0-4295D69D786C}" presName="parTx" presStyleLbl="revTx" presStyleIdx="0" presStyleCnt="2">
        <dgm:presLayoutVars>
          <dgm:chMax val="0"/>
          <dgm:chPref val="0"/>
        </dgm:presLayoutVars>
      </dgm:prSet>
      <dgm:spPr/>
    </dgm:pt>
    <dgm:pt modelId="{67203BAB-3388-41DA-81F7-85A41AFB45C4}" type="pres">
      <dgm:prSet presAssocID="{1B3894C2-A23A-4080-BD24-8C04FDE8A93B}" presName="sibTrans" presStyleCnt="0"/>
      <dgm:spPr/>
    </dgm:pt>
    <dgm:pt modelId="{97F8D39C-40A4-4C78-8465-3F354A414469}" type="pres">
      <dgm:prSet presAssocID="{220940B1-7AF4-44DE-8CD0-ED68A65DB323}" presName="compNode" presStyleCnt="0"/>
      <dgm:spPr/>
    </dgm:pt>
    <dgm:pt modelId="{79F94B12-8602-44E8-9B79-FBEB120AC5BA}" type="pres">
      <dgm:prSet presAssocID="{220940B1-7AF4-44DE-8CD0-ED68A65DB323}" presName="bgRect" presStyleLbl="bgShp" presStyleIdx="1" presStyleCnt="2"/>
      <dgm:spPr/>
    </dgm:pt>
    <dgm:pt modelId="{2C9AF497-C56D-411E-B435-DCB9AE028FF7}" type="pres">
      <dgm:prSet presAssocID="{220940B1-7AF4-44DE-8CD0-ED68A65DB32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D397F64-0D3D-43AF-A953-F03F00FBA1D6}" type="pres">
      <dgm:prSet presAssocID="{220940B1-7AF4-44DE-8CD0-ED68A65DB323}" presName="spaceRect" presStyleCnt="0"/>
      <dgm:spPr/>
    </dgm:pt>
    <dgm:pt modelId="{6D97DAFF-D080-43A3-9226-3066E6BA61FC}" type="pres">
      <dgm:prSet presAssocID="{220940B1-7AF4-44DE-8CD0-ED68A65DB32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2A1BB1B-0837-4997-88AD-A4ED232C3D01}" type="presOf" srcId="{AC991281-2C40-44FF-A3C0-4295D69D786C}" destId="{714E7938-744D-4851-B8D9-54066C88AF84}" srcOrd="0" destOrd="0" presId="urn:microsoft.com/office/officeart/2018/2/layout/IconVerticalSolidList"/>
    <dgm:cxn modelId="{1F5D9F43-340F-4D36-9310-B7F5DAEC2EA4}" srcId="{FCEAEDC9-1124-4351-9EC6-18A30235D53B}" destId="{AC991281-2C40-44FF-A3C0-4295D69D786C}" srcOrd="0" destOrd="0" parTransId="{4BEA3B3A-4A1E-4E7C-81C0-4CF4FEBB6B66}" sibTransId="{1B3894C2-A23A-4080-BD24-8C04FDE8A93B}"/>
    <dgm:cxn modelId="{D11ED67F-F30C-4AFE-AC98-8D65EE10203F}" type="presOf" srcId="{FCEAEDC9-1124-4351-9EC6-18A30235D53B}" destId="{D420A753-7E06-4784-8CB4-84372750F45F}" srcOrd="0" destOrd="0" presId="urn:microsoft.com/office/officeart/2018/2/layout/IconVerticalSolidList"/>
    <dgm:cxn modelId="{FF8CF48A-2E91-41B3-BD7A-203781D271C3}" type="presOf" srcId="{220940B1-7AF4-44DE-8CD0-ED68A65DB323}" destId="{6D97DAFF-D080-43A3-9226-3066E6BA61FC}" srcOrd="0" destOrd="0" presId="urn:microsoft.com/office/officeart/2018/2/layout/IconVerticalSolidList"/>
    <dgm:cxn modelId="{AC14189D-3DC5-4DA1-B572-5BE9D3CA84AE}" srcId="{FCEAEDC9-1124-4351-9EC6-18A30235D53B}" destId="{220940B1-7AF4-44DE-8CD0-ED68A65DB323}" srcOrd="1" destOrd="0" parTransId="{924B115A-7B21-4237-AE20-CB04196A0248}" sibTransId="{127ECBB2-1F86-4071-8507-04C306B6AF99}"/>
    <dgm:cxn modelId="{C25C2AB8-3B80-4EEB-8CCA-E525B62A5B8C}" type="presParOf" srcId="{D420A753-7E06-4784-8CB4-84372750F45F}" destId="{D12CFA93-A183-4D27-9C4B-3BF92B142629}" srcOrd="0" destOrd="0" presId="urn:microsoft.com/office/officeart/2018/2/layout/IconVerticalSolidList"/>
    <dgm:cxn modelId="{A5ECD8E6-D2C9-4C8F-9FA8-AB652839E9AE}" type="presParOf" srcId="{D12CFA93-A183-4D27-9C4B-3BF92B142629}" destId="{B424535F-58C2-449C-8F80-85D961FC2C60}" srcOrd="0" destOrd="0" presId="urn:microsoft.com/office/officeart/2018/2/layout/IconVerticalSolidList"/>
    <dgm:cxn modelId="{02AB94EE-C95F-40EB-A49E-BEE3B8337A2E}" type="presParOf" srcId="{D12CFA93-A183-4D27-9C4B-3BF92B142629}" destId="{57332D02-576F-4A66-BD6F-955B7456430F}" srcOrd="1" destOrd="0" presId="urn:microsoft.com/office/officeart/2018/2/layout/IconVerticalSolidList"/>
    <dgm:cxn modelId="{4DDD7587-FFBB-446A-87A5-30A13903BECB}" type="presParOf" srcId="{D12CFA93-A183-4D27-9C4B-3BF92B142629}" destId="{FABE5F9E-53B4-47D4-ACE7-11C5A144CC89}" srcOrd="2" destOrd="0" presId="urn:microsoft.com/office/officeart/2018/2/layout/IconVerticalSolidList"/>
    <dgm:cxn modelId="{3EF9F748-870B-4AA4-B9E7-F6798CAED3A2}" type="presParOf" srcId="{D12CFA93-A183-4D27-9C4B-3BF92B142629}" destId="{714E7938-744D-4851-B8D9-54066C88AF84}" srcOrd="3" destOrd="0" presId="urn:microsoft.com/office/officeart/2018/2/layout/IconVerticalSolidList"/>
    <dgm:cxn modelId="{7039D8FB-CE47-45D3-B294-BA903C3E203D}" type="presParOf" srcId="{D420A753-7E06-4784-8CB4-84372750F45F}" destId="{67203BAB-3388-41DA-81F7-85A41AFB45C4}" srcOrd="1" destOrd="0" presId="urn:microsoft.com/office/officeart/2018/2/layout/IconVerticalSolidList"/>
    <dgm:cxn modelId="{98066A6E-CB60-4FF4-A0D0-685E3C61019E}" type="presParOf" srcId="{D420A753-7E06-4784-8CB4-84372750F45F}" destId="{97F8D39C-40A4-4C78-8465-3F354A414469}" srcOrd="2" destOrd="0" presId="urn:microsoft.com/office/officeart/2018/2/layout/IconVerticalSolidList"/>
    <dgm:cxn modelId="{0C6A0584-4A74-4941-9717-796036834086}" type="presParOf" srcId="{97F8D39C-40A4-4C78-8465-3F354A414469}" destId="{79F94B12-8602-44E8-9B79-FBEB120AC5BA}" srcOrd="0" destOrd="0" presId="urn:microsoft.com/office/officeart/2018/2/layout/IconVerticalSolidList"/>
    <dgm:cxn modelId="{209416A8-842F-423A-904F-E00EF3713209}" type="presParOf" srcId="{97F8D39C-40A4-4C78-8465-3F354A414469}" destId="{2C9AF497-C56D-411E-B435-DCB9AE028FF7}" srcOrd="1" destOrd="0" presId="urn:microsoft.com/office/officeart/2018/2/layout/IconVerticalSolidList"/>
    <dgm:cxn modelId="{E85ADE46-D1B1-4A9C-AE57-E38B67B77C4A}" type="presParOf" srcId="{97F8D39C-40A4-4C78-8465-3F354A414469}" destId="{DD397F64-0D3D-43AF-A953-F03F00FBA1D6}" srcOrd="2" destOrd="0" presId="urn:microsoft.com/office/officeart/2018/2/layout/IconVerticalSolidList"/>
    <dgm:cxn modelId="{2753A0FB-6D48-4E8A-A25C-08241762D70F}" type="presParOf" srcId="{97F8D39C-40A4-4C78-8465-3F354A414469}" destId="{6D97DAFF-D080-43A3-9226-3066E6BA61F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A96AE8-3966-420D-BC56-C327C81B995C}" type="doc">
      <dgm:prSet loTypeId="urn:microsoft.com/office/officeart/2005/8/layout/vList5" loCatId="list" qsTypeId="urn:microsoft.com/office/officeart/2005/8/quickstyle/simple2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F1F73FD1-57F4-4165-A6D1-8E0F92862CE5}">
      <dgm:prSet/>
      <dgm:spPr/>
      <dgm:t>
        <a:bodyPr/>
        <a:lstStyle/>
        <a:p>
          <a:r>
            <a:rPr lang="fr-FR" dirty="0" err="1">
              <a:latin typeface="Corbel"/>
              <a:cs typeface="Calibri Light"/>
            </a:rPr>
            <a:t>Kotlin</a:t>
          </a:r>
          <a:r>
            <a:rPr lang="fr-FR" dirty="0">
              <a:latin typeface="Corbel"/>
              <a:cs typeface="Calibri Light"/>
            </a:rPr>
            <a:t> est un langage récent. Ce langage est apparue en 2011.</a:t>
          </a:r>
          <a:endParaRPr lang="en-US" dirty="0">
            <a:latin typeface="Corbel"/>
            <a:cs typeface="Calibri Light"/>
          </a:endParaRPr>
        </a:p>
      </dgm:t>
    </dgm:pt>
    <dgm:pt modelId="{BD5EBC9F-4200-4B7B-A370-7C07259B9385}" type="parTrans" cxnId="{6C33CCDA-25E7-48C9-A76E-6D8C13ECB4A9}">
      <dgm:prSet/>
      <dgm:spPr/>
      <dgm:t>
        <a:bodyPr/>
        <a:lstStyle/>
        <a:p>
          <a:endParaRPr lang="en-US"/>
        </a:p>
      </dgm:t>
    </dgm:pt>
    <dgm:pt modelId="{D4D4147E-7380-471C-9FB1-10F411DAA5E9}" type="sibTrans" cxnId="{6C33CCDA-25E7-48C9-A76E-6D8C13ECB4A9}">
      <dgm:prSet/>
      <dgm:spPr/>
      <dgm:t>
        <a:bodyPr/>
        <a:lstStyle/>
        <a:p>
          <a:endParaRPr lang="en-US"/>
        </a:p>
      </dgm:t>
    </dgm:pt>
    <dgm:pt modelId="{4FC56DF9-2022-46B0-B3C2-BC0A8059DD7E}">
      <dgm:prSet/>
      <dgm:spPr/>
      <dgm:t>
        <a:bodyPr/>
        <a:lstStyle/>
        <a:p>
          <a:pPr rtl="0"/>
          <a:r>
            <a:rPr lang="fr-FR" dirty="0">
              <a:latin typeface="Corbel"/>
              <a:cs typeface="Calibri Light"/>
            </a:rPr>
            <a:t>Syntaxe concise : </a:t>
          </a:r>
          <a:r>
            <a:rPr lang="fr-FR" dirty="0" err="1">
              <a:latin typeface="Corbel"/>
              <a:cs typeface="Calibri Light"/>
            </a:rPr>
            <a:t>Kotlin</a:t>
          </a:r>
          <a:r>
            <a:rPr lang="fr-FR" dirty="0">
              <a:latin typeface="Corbel"/>
              <a:cs typeface="Calibri Light"/>
            </a:rPr>
            <a:t> permet d'écrire un code plus court et plus clair.</a:t>
          </a:r>
          <a:endParaRPr lang="en-US" dirty="0">
            <a:latin typeface="Corbel"/>
            <a:cs typeface="Calibri Light"/>
          </a:endParaRPr>
        </a:p>
      </dgm:t>
    </dgm:pt>
    <dgm:pt modelId="{AE33B20B-1326-4ECA-884D-AC60AF06566F}" type="parTrans" cxnId="{DFCA0A9D-A7DB-4406-9D27-F1D6769239E0}">
      <dgm:prSet/>
      <dgm:spPr/>
      <dgm:t>
        <a:bodyPr/>
        <a:lstStyle/>
        <a:p>
          <a:endParaRPr lang="en-US"/>
        </a:p>
      </dgm:t>
    </dgm:pt>
    <dgm:pt modelId="{46FD7DB8-5298-4CDE-9774-4E6A00161709}" type="sibTrans" cxnId="{DFCA0A9D-A7DB-4406-9D27-F1D6769239E0}">
      <dgm:prSet/>
      <dgm:spPr/>
      <dgm:t>
        <a:bodyPr/>
        <a:lstStyle/>
        <a:p>
          <a:endParaRPr lang="en-US"/>
        </a:p>
      </dgm:t>
    </dgm:pt>
    <dgm:pt modelId="{6B304C39-0A4B-46FF-8BC5-B020EE3DAFBB}">
      <dgm:prSet/>
      <dgm:spPr/>
      <dgm:t>
        <a:bodyPr/>
        <a:lstStyle/>
        <a:p>
          <a:pPr rtl="0"/>
          <a:r>
            <a:rPr lang="fr-FR" dirty="0">
              <a:latin typeface="Corbel"/>
              <a:cs typeface="Calibri Light"/>
            </a:rPr>
            <a:t>Interopérabilité avec Java : </a:t>
          </a:r>
          <a:r>
            <a:rPr lang="fr-FR" dirty="0" err="1">
              <a:latin typeface="Corbel"/>
              <a:cs typeface="Calibri Light"/>
            </a:rPr>
            <a:t>Kotlin</a:t>
          </a:r>
          <a:r>
            <a:rPr lang="fr-FR" dirty="0">
              <a:latin typeface="Corbel"/>
              <a:cs typeface="Calibri Light"/>
            </a:rPr>
            <a:t> fonctionne parfaitement avec les bibliothèques et le code Java.</a:t>
          </a:r>
          <a:endParaRPr lang="en-US" dirty="0">
            <a:latin typeface="Corbel"/>
            <a:cs typeface="Calibri Light"/>
          </a:endParaRPr>
        </a:p>
      </dgm:t>
    </dgm:pt>
    <dgm:pt modelId="{8A31F1EB-F5F4-4F90-A628-8A4E6E301295}" type="parTrans" cxnId="{9A003EB6-E9D0-4A2D-8E8B-FB88C091EB37}">
      <dgm:prSet/>
      <dgm:spPr/>
      <dgm:t>
        <a:bodyPr/>
        <a:lstStyle/>
        <a:p>
          <a:endParaRPr lang="en-US"/>
        </a:p>
      </dgm:t>
    </dgm:pt>
    <dgm:pt modelId="{06B90D98-987A-4389-846F-89E06EA1F11E}" type="sibTrans" cxnId="{9A003EB6-E9D0-4A2D-8E8B-FB88C091EB37}">
      <dgm:prSet/>
      <dgm:spPr/>
      <dgm:t>
        <a:bodyPr/>
        <a:lstStyle/>
        <a:p>
          <a:endParaRPr lang="en-US"/>
        </a:p>
      </dgm:t>
    </dgm:pt>
    <dgm:pt modelId="{9F2CC1AC-8CB4-4796-96F9-BB6DB12CC603}">
      <dgm:prSet/>
      <dgm:spPr/>
      <dgm:t>
        <a:bodyPr/>
        <a:lstStyle/>
        <a:p>
          <a:r>
            <a:rPr lang="fr-FR" dirty="0">
              <a:latin typeface="Corbel"/>
              <a:cs typeface="Calibri Light"/>
            </a:rPr>
            <a:t>Son utilisation permet de réduire le nombre de lignes de code de 40% par rapport à Java.</a:t>
          </a:r>
          <a:endParaRPr lang="en-US" dirty="0">
            <a:latin typeface="Corbel"/>
            <a:cs typeface="Calibri Light"/>
          </a:endParaRPr>
        </a:p>
      </dgm:t>
    </dgm:pt>
    <dgm:pt modelId="{C48CF1EF-71C0-49B6-BDEF-D2A03AA200FE}" type="parTrans" cxnId="{732BAE5B-0579-45E8-B2F1-F68228A90022}">
      <dgm:prSet/>
      <dgm:spPr/>
      <dgm:t>
        <a:bodyPr/>
        <a:lstStyle/>
        <a:p>
          <a:endParaRPr lang="en-US"/>
        </a:p>
      </dgm:t>
    </dgm:pt>
    <dgm:pt modelId="{FD844803-1D9D-4058-9755-AE602F3E9FF7}" type="sibTrans" cxnId="{732BAE5B-0579-45E8-B2F1-F68228A90022}">
      <dgm:prSet/>
      <dgm:spPr/>
      <dgm:t>
        <a:bodyPr/>
        <a:lstStyle/>
        <a:p>
          <a:endParaRPr lang="en-US"/>
        </a:p>
      </dgm:t>
    </dgm:pt>
    <dgm:pt modelId="{079C2631-DF3D-4FC1-A426-1DA8960DDFC2}" type="pres">
      <dgm:prSet presAssocID="{74A96AE8-3966-420D-BC56-C327C81B995C}" presName="Name0" presStyleCnt="0">
        <dgm:presLayoutVars>
          <dgm:dir/>
          <dgm:animLvl val="lvl"/>
          <dgm:resizeHandles val="exact"/>
        </dgm:presLayoutVars>
      </dgm:prSet>
      <dgm:spPr/>
    </dgm:pt>
    <dgm:pt modelId="{63BF15A3-BDB3-40DD-ADDE-658F0A27A232}" type="pres">
      <dgm:prSet presAssocID="{F1F73FD1-57F4-4165-A6D1-8E0F92862CE5}" presName="linNode" presStyleCnt="0"/>
      <dgm:spPr/>
    </dgm:pt>
    <dgm:pt modelId="{F2ACA578-F49D-4470-B227-DE04C21E6D29}" type="pres">
      <dgm:prSet presAssocID="{F1F73FD1-57F4-4165-A6D1-8E0F92862CE5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CD3D5B49-2368-4C9D-B021-7B4B9A5DC6E6}" type="pres">
      <dgm:prSet presAssocID="{D4D4147E-7380-471C-9FB1-10F411DAA5E9}" presName="sp" presStyleCnt="0"/>
      <dgm:spPr/>
    </dgm:pt>
    <dgm:pt modelId="{466E5C01-A935-4626-85E2-52FC3096FB47}" type="pres">
      <dgm:prSet presAssocID="{4FC56DF9-2022-46B0-B3C2-BC0A8059DD7E}" presName="linNode" presStyleCnt="0"/>
      <dgm:spPr/>
    </dgm:pt>
    <dgm:pt modelId="{71D18111-7130-45A3-A69C-5F7743A56461}" type="pres">
      <dgm:prSet presAssocID="{4FC56DF9-2022-46B0-B3C2-BC0A8059DD7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8282E469-A52C-40DA-A913-B74D853456BE}" type="pres">
      <dgm:prSet presAssocID="{46FD7DB8-5298-4CDE-9774-4E6A00161709}" presName="sp" presStyleCnt="0"/>
      <dgm:spPr/>
    </dgm:pt>
    <dgm:pt modelId="{5E3BE294-0298-4D8A-9FE1-1E0F6D783754}" type="pres">
      <dgm:prSet presAssocID="{6B304C39-0A4B-46FF-8BC5-B020EE3DAFBB}" presName="linNode" presStyleCnt="0"/>
      <dgm:spPr/>
    </dgm:pt>
    <dgm:pt modelId="{BCC6DFD5-94EA-4B6F-ABA9-21642B836BFB}" type="pres">
      <dgm:prSet presAssocID="{6B304C39-0A4B-46FF-8BC5-B020EE3DAFBB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78171A0-9BDB-4923-9353-CF4B153BF276}" type="pres">
      <dgm:prSet presAssocID="{06B90D98-987A-4389-846F-89E06EA1F11E}" presName="sp" presStyleCnt="0"/>
      <dgm:spPr/>
    </dgm:pt>
    <dgm:pt modelId="{4A44A31F-1866-4FF4-9FD2-E8870D7FA2BD}" type="pres">
      <dgm:prSet presAssocID="{9F2CC1AC-8CB4-4796-96F9-BB6DB12CC603}" presName="linNode" presStyleCnt="0"/>
      <dgm:spPr/>
    </dgm:pt>
    <dgm:pt modelId="{D6CFC9CB-2ACB-4E73-84B1-3E749B32C70A}" type="pres">
      <dgm:prSet presAssocID="{9F2CC1AC-8CB4-4796-96F9-BB6DB12CC603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01072327-439E-433C-BCE2-E9AC87622CF3}" type="presOf" srcId="{6B304C39-0A4B-46FF-8BC5-B020EE3DAFBB}" destId="{BCC6DFD5-94EA-4B6F-ABA9-21642B836BFB}" srcOrd="0" destOrd="0" presId="urn:microsoft.com/office/officeart/2005/8/layout/vList5"/>
    <dgm:cxn modelId="{732BAE5B-0579-45E8-B2F1-F68228A90022}" srcId="{74A96AE8-3966-420D-BC56-C327C81B995C}" destId="{9F2CC1AC-8CB4-4796-96F9-BB6DB12CC603}" srcOrd="3" destOrd="0" parTransId="{C48CF1EF-71C0-49B6-BDEF-D2A03AA200FE}" sibTransId="{FD844803-1D9D-4058-9755-AE602F3E9FF7}"/>
    <dgm:cxn modelId="{D8AFB15C-75BB-4BB0-9898-442D4CC75615}" type="presOf" srcId="{F1F73FD1-57F4-4165-A6D1-8E0F92862CE5}" destId="{F2ACA578-F49D-4470-B227-DE04C21E6D29}" srcOrd="0" destOrd="0" presId="urn:microsoft.com/office/officeart/2005/8/layout/vList5"/>
    <dgm:cxn modelId="{2DD3507C-5BDD-4DC3-831B-48CDE349A01A}" type="presOf" srcId="{74A96AE8-3966-420D-BC56-C327C81B995C}" destId="{079C2631-DF3D-4FC1-A426-1DA8960DDFC2}" srcOrd="0" destOrd="0" presId="urn:microsoft.com/office/officeart/2005/8/layout/vList5"/>
    <dgm:cxn modelId="{DFCA0A9D-A7DB-4406-9D27-F1D6769239E0}" srcId="{74A96AE8-3966-420D-BC56-C327C81B995C}" destId="{4FC56DF9-2022-46B0-B3C2-BC0A8059DD7E}" srcOrd="1" destOrd="0" parTransId="{AE33B20B-1326-4ECA-884D-AC60AF06566F}" sibTransId="{46FD7DB8-5298-4CDE-9774-4E6A00161709}"/>
    <dgm:cxn modelId="{707EEAA1-59AA-4B3A-B7E7-F97575FA71AF}" type="presOf" srcId="{9F2CC1AC-8CB4-4796-96F9-BB6DB12CC603}" destId="{D6CFC9CB-2ACB-4E73-84B1-3E749B32C70A}" srcOrd="0" destOrd="0" presId="urn:microsoft.com/office/officeart/2005/8/layout/vList5"/>
    <dgm:cxn modelId="{6DAA94A4-E26C-46B2-AC29-E68C831F2B1D}" type="presOf" srcId="{4FC56DF9-2022-46B0-B3C2-BC0A8059DD7E}" destId="{71D18111-7130-45A3-A69C-5F7743A56461}" srcOrd="0" destOrd="0" presId="urn:microsoft.com/office/officeart/2005/8/layout/vList5"/>
    <dgm:cxn modelId="{9A003EB6-E9D0-4A2D-8E8B-FB88C091EB37}" srcId="{74A96AE8-3966-420D-BC56-C327C81B995C}" destId="{6B304C39-0A4B-46FF-8BC5-B020EE3DAFBB}" srcOrd="2" destOrd="0" parTransId="{8A31F1EB-F5F4-4F90-A628-8A4E6E301295}" sibTransId="{06B90D98-987A-4389-846F-89E06EA1F11E}"/>
    <dgm:cxn modelId="{6C33CCDA-25E7-48C9-A76E-6D8C13ECB4A9}" srcId="{74A96AE8-3966-420D-BC56-C327C81B995C}" destId="{F1F73FD1-57F4-4165-A6D1-8E0F92862CE5}" srcOrd="0" destOrd="0" parTransId="{BD5EBC9F-4200-4B7B-A370-7C07259B9385}" sibTransId="{D4D4147E-7380-471C-9FB1-10F411DAA5E9}"/>
    <dgm:cxn modelId="{8D1360B2-4782-45F1-B30E-F78382E2AE56}" type="presParOf" srcId="{079C2631-DF3D-4FC1-A426-1DA8960DDFC2}" destId="{63BF15A3-BDB3-40DD-ADDE-658F0A27A232}" srcOrd="0" destOrd="0" presId="urn:microsoft.com/office/officeart/2005/8/layout/vList5"/>
    <dgm:cxn modelId="{D45C39FB-009E-4C3E-A8B0-501D500FE92E}" type="presParOf" srcId="{63BF15A3-BDB3-40DD-ADDE-658F0A27A232}" destId="{F2ACA578-F49D-4470-B227-DE04C21E6D29}" srcOrd="0" destOrd="0" presId="urn:microsoft.com/office/officeart/2005/8/layout/vList5"/>
    <dgm:cxn modelId="{3348248B-7268-4057-BF97-2917A0E96B2E}" type="presParOf" srcId="{079C2631-DF3D-4FC1-A426-1DA8960DDFC2}" destId="{CD3D5B49-2368-4C9D-B021-7B4B9A5DC6E6}" srcOrd="1" destOrd="0" presId="urn:microsoft.com/office/officeart/2005/8/layout/vList5"/>
    <dgm:cxn modelId="{5E2AAFB3-7763-4169-8EF8-16F28AC9E93B}" type="presParOf" srcId="{079C2631-DF3D-4FC1-A426-1DA8960DDFC2}" destId="{466E5C01-A935-4626-85E2-52FC3096FB47}" srcOrd="2" destOrd="0" presId="urn:microsoft.com/office/officeart/2005/8/layout/vList5"/>
    <dgm:cxn modelId="{754813EA-23DB-4B64-A3EF-FE3B51F9A01A}" type="presParOf" srcId="{466E5C01-A935-4626-85E2-52FC3096FB47}" destId="{71D18111-7130-45A3-A69C-5F7743A56461}" srcOrd="0" destOrd="0" presId="urn:microsoft.com/office/officeart/2005/8/layout/vList5"/>
    <dgm:cxn modelId="{51C73745-83A5-4503-866B-B35C030E13BF}" type="presParOf" srcId="{079C2631-DF3D-4FC1-A426-1DA8960DDFC2}" destId="{8282E469-A52C-40DA-A913-B74D853456BE}" srcOrd="3" destOrd="0" presId="urn:microsoft.com/office/officeart/2005/8/layout/vList5"/>
    <dgm:cxn modelId="{051E2420-11CD-4576-8323-D73CE0985655}" type="presParOf" srcId="{079C2631-DF3D-4FC1-A426-1DA8960DDFC2}" destId="{5E3BE294-0298-4D8A-9FE1-1E0F6D783754}" srcOrd="4" destOrd="0" presId="urn:microsoft.com/office/officeart/2005/8/layout/vList5"/>
    <dgm:cxn modelId="{5348FC2B-D880-48C2-8B80-C3336513FD2A}" type="presParOf" srcId="{5E3BE294-0298-4D8A-9FE1-1E0F6D783754}" destId="{BCC6DFD5-94EA-4B6F-ABA9-21642B836BFB}" srcOrd="0" destOrd="0" presId="urn:microsoft.com/office/officeart/2005/8/layout/vList5"/>
    <dgm:cxn modelId="{0EBFD9A4-AC88-43C1-9534-BD4CECD0BD77}" type="presParOf" srcId="{079C2631-DF3D-4FC1-A426-1DA8960DDFC2}" destId="{A78171A0-9BDB-4923-9353-CF4B153BF276}" srcOrd="5" destOrd="0" presId="urn:microsoft.com/office/officeart/2005/8/layout/vList5"/>
    <dgm:cxn modelId="{24A0422D-EE75-4269-9AEA-74C609041315}" type="presParOf" srcId="{079C2631-DF3D-4FC1-A426-1DA8960DDFC2}" destId="{4A44A31F-1866-4FF4-9FD2-E8870D7FA2BD}" srcOrd="6" destOrd="0" presId="urn:microsoft.com/office/officeart/2005/8/layout/vList5"/>
    <dgm:cxn modelId="{EA831EC9-F92A-4C18-BDFB-D530B6B69343}" type="presParOf" srcId="{4A44A31F-1866-4FF4-9FD2-E8870D7FA2BD}" destId="{D6CFC9CB-2ACB-4E73-84B1-3E749B32C70A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24535F-58C2-449C-8F80-85D961FC2C60}">
      <dsp:nvSpPr>
        <dsp:cNvPr id="0" name=""/>
        <dsp:cNvSpPr/>
      </dsp:nvSpPr>
      <dsp:spPr>
        <a:xfrm>
          <a:off x="0" y="536026"/>
          <a:ext cx="9783763" cy="9895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332D02-576F-4A66-BD6F-955B7456430F}">
      <dsp:nvSpPr>
        <dsp:cNvPr id="0" name=""/>
        <dsp:cNvSpPr/>
      </dsp:nvSpPr>
      <dsp:spPr>
        <a:xfrm>
          <a:off x="299350" y="758683"/>
          <a:ext cx="544273" cy="5442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E7938-744D-4851-B8D9-54066C88AF84}">
      <dsp:nvSpPr>
        <dsp:cNvPr id="0" name=""/>
        <dsp:cNvSpPr/>
      </dsp:nvSpPr>
      <dsp:spPr>
        <a:xfrm>
          <a:off x="1142973" y="536026"/>
          <a:ext cx="8640789" cy="989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731" tIns="104731" rIns="104731" bIns="10473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Présentation du projet</a:t>
          </a:r>
          <a:r>
            <a:rPr lang="fr-FR" sz="2500" kern="1200" dirty="0">
              <a:latin typeface="Corbel" panose="020B0503020204020204"/>
            </a:rPr>
            <a:t> 2 - 8</a:t>
          </a:r>
          <a:endParaRPr lang="en-US" sz="2500" kern="1200" dirty="0"/>
        </a:p>
      </dsp:txBody>
      <dsp:txXfrm>
        <a:off x="1142973" y="536026"/>
        <a:ext cx="8640789" cy="989587"/>
      </dsp:txXfrm>
    </dsp:sp>
    <dsp:sp modelId="{79F94B12-8602-44E8-9B79-FBEB120AC5BA}">
      <dsp:nvSpPr>
        <dsp:cNvPr id="0" name=""/>
        <dsp:cNvSpPr/>
      </dsp:nvSpPr>
      <dsp:spPr>
        <a:xfrm>
          <a:off x="0" y="1773011"/>
          <a:ext cx="9783763" cy="9895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AF497-C56D-411E-B435-DCB9AE028FF7}">
      <dsp:nvSpPr>
        <dsp:cNvPr id="0" name=""/>
        <dsp:cNvSpPr/>
      </dsp:nvSpPr>
      <dsp:spPr>
        <a:xfrm>
          <a:off x="299350" y="1995668"/>
          <a:ext cx="544273" cy="5442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97DAFF-D080-43A3-9226-3066E6BA61FC}">
      <dsp:nvSpPr>
        <dsp:cNvPr id="0" name=""/>
        <dsp:cNvSpPr/>
      </dsp:nvSpPr>
      <dsp:spPr>
        <a:xfrm>
          <a:off x="1142973" y="1773011"/>
          <a:ext cx="8640789" cy="989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731" tIns="104731" rIns="104731" bIns="10473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Application Android</a:t>
          </a:r>
          <a:r>
            <a:rPr lang="fr-FR" sz="2500" kern="1200" dirty="0">
              <a:latin typeface="Corbel" panose="020B0503020204020204"/>
            </a:rPr>
            <a:t> 9 – 30</a:t>
          </a:r>
          <a:endParaRPr lang="en-US" sz="2500" kern="1200" dirty="0">
            <a:latin typeface="Corbel" panose="020B0503020204020204"/>
          </a:endParaRPr>
        </a:p>
      </dsp:txBody>
      <dsp:txXfrm>
        <a:off x="1142973" y="1773011"/>
        <a:ext cx="8640789" cy="9895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ACA578-F49D-4470-B227-DE04C21E6D29}">
      <dsp:nvSpPr>
        <dsp:cNvPr id="0" name=""/>
        <dsp:cNvSpPr/>
      </dsp:nvSpPr>
      <dsp:spPr>
        <a:xfrm>
          <a:off x="2255534" y="2536"/>
          <a:ext cx="2537476" cy="122019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 err="1">
              <a:latin typeface="Corbel"/>
              <a:cs typeface="Calibri Light"/>
            </a:rPr>
            <a:t>Kotlin</a:t>
          </a:r>
          <a:r>
            <a:rPr lang="fr-FR" sz="1500" kern="1200" dirty="0">
              <a:latin typeface="Corbel"/>
              <a:cs typeface="Calibri Light"/>
            </a:rPr>
            <a:t> est un langage récent. Ce langage est apparue en 2011.</a:t>
          </a:r>
          <a:endParaRPr lang="en-US" sz="1500" kern="1200" dirty="0">
            <a:latin typeface="Corbel"/>
            <a:cs typeface="Calibri Light"/>
          </a:endParaRPr>
        </a:p>
      </dsp:txBody>
      <dsp:txXfrm>
        <a:off x="2315099" y="62101"/>
        <a:ext cx="2418346" cy="1101064"/>
      </dsp:txXfrm>
    </dsp:sp>
    <dsp:sp modelId="{71D18111-7130-45A3-A69C-5F7743A56461}">
      <dsp:nvSpPr>
        <dsp:cNvPr id="0" name=""/>
        <dsp:cNvSpPr/>
      </dsp:nvSpPr>
      <dsp:spPr>
        <a:xfrm>
          <a:off x="2255534" y="1283740"/>
          <a:ext cx="2537476" cy="122019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>
              <a:latin typeface="Corbel"/>
              <a:cs typeface="Calibri Light"/>
            </a:rPr>
            <a:t>Syntaxe concise : </a:t>
          </a:r>
          <a:r>
            <a:rPr lang="fr-FR" sz="1500" kern="1200" dirty="0" err="1">
              <a:latin typeface="Corbel"/>
              <a:cs typeface="Calibri Light"/>
            </a:rPr>
            <a:t>Kotlin</a:t>
          </a:r>
          <a:r>
            <a:rPr lang="fr-FR" sz="1500" kern="1200" dirty="0">
              <a:latin typeface="Corbel"/>
              <a:cs typeface="Calibri Light"/>
            </a:rPr>
            <a:t> permet d'écrire un code plus court et plus clair.</a:t>
          </a:r>
          <a:endParaRPr lang="en-US" sz="1500" kern="1200" dirty="0">
            <a:latin typeface="Corbel"/>
            <a:cs typeface="Calibri Light"/>
          </a:endParaRPr>
        </a:p>
      </dsp:txBody>
      <dsp:txXfrm>
        <a:off x="2315099" y="1343305"/>
        <a:ext cx="2418346" cy="1101064"/>
      </dsp:txXfrm>
    </dsp:sp>
    <dsp:sp modelId="{BCC6DFD5-94EA-4B6F-ABA9-21642B836BFB}">
      <dsp:nvSpPr>
        <dsp:cNvPr id="0" name=""/>
        <dsp:cNvSpPr/>
      </dsp:nvSpPr>
      <dsp:spPr>
        <a:xfrm>
          <a:off x="2255534" y="2564944"/>
          <a:ext cx="2537476" cy="122019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>
              <a:latin typeface="Corbel"/>
              <a:cs typeface="Calibri Light"/>
            </a:rPr>
            <a:t>Interopérabilité avec Java : </a:t>
          </a:r>
          <a:r>
            <a:rPr lang="fr-FR" sz="1500" kern="1200" dirty="0" err="1">
              <a:latin typeface="Corbel"/>
              <a:cs typeface="Calibri Light"/>
            </a:rPr>
            <a:t>Kotlin</a:t>
          </a:r>
          <a:r>
            <a:rPr lang="fr-FR" sz="1500" kern="1200" dirty="0">
              <a:latin typeface="Corbel"/>
              <a:cs typeface="Calibri Light"/>
            </a:rPr>
            <a:t> fonctionne parfaitement avec les bibliothèques et le code Java.</a:t>
          </a:r>
          <a:endParaRPr lang="en-US" sz="1500" kern="1200" dirty="0">
            <a:latin typeface="Corbel"/>
            <a:cs typeface="Calibri Light"/>
          </a:endParaRPr>
        </a:p>
      </dsp:txBody>
      <dsp:txXfrm>
        <a:off x="2315099" y="2624509"/>
        <a:ext cx="2418346" cy="1101064"/>
      </dsp:txXfrm>
    </dsp:sp>
    <dsp:sp modelId="{D6CFC9CB-2ACB-4E73-84B1-3E749B32C70A}">
      <dsp:nvSpPr>
        <dsp:cNvPr id="0" name=""/>
        <dsp:cNvSpPr/>
      </dsp:nvSpPr>
      <dsp:spPr>
        <a:xfrm>
          <a:off x="2255534" y="3846148"/>
          <a:ext cx="2537476" cy="122019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>
              <a:latin typeface="Corbel"/>
              <a:cs typeface="Calibri Light"/>
            </a:rPr>
            <a:t>Son utilisation permet de réduire le nombre de lignes de code de 40% par rapport à Java.</a:t>
          </a:r>
          <a:endParaRPr lang="en-US" sz="1500" kern="1200" dirty="0">
            <a:latin typeface="Corbel"/>
            <a:cs typeface="Calibri Light"/>
          </a:endParaRPr>
        </a:p>
      </dsp:txBody>
      <dsp:txXfrm>
        <a:off x="2315099" y="3905713"/>
        <a:ext cx="2418346" cy="1101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14:09:27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5833 20767 16383 0 0,'0'6'0'0'0,"0"8"0"0"0,0 7 0 0 0,0 6 0 0 0,0 4 0 0 0,0 2 0 0 0,0 2 0 0 0,0 1 0 0 0,6-6 0 0 0,1-3 0 0 0,1 1 0 0 0,-2 1 0 0 0,4-5 0 0 0,0 0 0 0 0,-1 2 0 0 0,-3 1 0 0 0,-2 3 0 0 0,5-4 0 0 0,5-6 0 0 0,7-7 0 0 0,6-6 0 0 0,4-3 0 0 0,2-4 0 0 0,1 0 0 0 0,2-1 0 0 0,-1-1 0 0 0,0 1 0 0 0,0 0 0 0 0,-6 1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13:09:55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19856 18269 16383 0 0,'0'3'0'0'0,"0"3"0"0"0,0 5 0 0 0,0 2 0 0 0,0 2 0 0 0,0 2 0 0 0,0 0 0 0 0,0 1 0 0 0,0 0 0 0 0,0-1 0 0 0,0 1 0 0 0,0-1 0 0 0,0 0 0 0 0,0 0 0 0 0,0 0 0 0 0,0 0 0 0 0,0 0 0 0 0,0 0 0 0 0,0 0 0 0 0,3-3 0 0 0,3-4 0 0 0,5-4 0 0 0,2-2 0 0 0,2-2 0 0 0,2-2 0 0 0,0-1 0 0 0,1 1 0 0 0,0-1 0 0 0,-4-3 0 0 0,0 0 0 0 0,0 0 0 0 0,0 1 0 0 0,1 1 0 0 0,0 1 0 0 0,1 0 0 0 0,1 1 0 0 0,0 0 0 0 0,0 0 0 0 0,0 0 0 0 0,0 0 0 0 0,0 0 0 0 0,0 0 0 0 0,0 0 0 0 0,0 0 0 0 0,0 0 0 0 0,-3 0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2T15:36:35.3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42904 6333 16383 0 0,'0'3'0'0'0,"0"4"0"0"0,0 4 0 0 0,0 2 0 0 0,0 3 0 0 0,0 2 0 0 0,3-3 0 0 0,1-1 0 0 0,0 0 0 0 0,-1 1 0 0 0,-1 1 0 0 0,2-2 0 0 0,1-1 0 0 0,-1 0 0 0 0,2-1 0 0 0,3-4 0 0 0,3-2 0 0 0,2-3 0 0 0,2-2 0 0 0,1 0 0 0 0,1-2 0 0 0,0 1 0 0 0,0-1 0 0 0,0 1 0 0 0,0-1 0 0 0,0 1 0 0 0,-1 0 0 0 0,1 0 0 0 0,-1 0 0 0 0,1 0 0 0 0,-1 0 0 0 0,1 0 0 0 0,-1 0 0 0 0,1 0 0 0 0,-4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2T15:36:35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42904 17681 16383 0 0,'0'3'0'0'0,"0"4"0"0"0,0 3 0 0 0,0 4 0 0 0,0 2 0 0 0,3-2 0 0 0,1 0 0 0 0,0 1 0 0 0,-1 0 0 0 0,-1 1 0 0 0,-1 1 0 0 0,0 0 0 0 0,-1 0 0 0 0,0 1 0 0 0,0-1 0 0 0,0 1 0 0 0,0-1 0 0 0,0 1 0 0 0,-1 0 0 0 0,1-1 0 0 0,0 1 0 0 0,3-4 0 0 0,4-3 0 0 0,4-5 0 0 0,3-2 0 0 0,2-2 0 0 0,1-2 0 0 0,1 0 0 0 0,0-1 0 0 0,-3-3 0 0 0,0-1 0 0 0,-1 1 0 0 0,0 1 0 0 0,2 1 0 0 0,0 0 0 0 0,1 1 0 0 0,0 1 0 0 0,1 0 0 0 0,-1 0 0 0 0,1 1 0 0 0,-1-1 0 0 0,1 0 0 0 0,0 0 0 0 0,-1 0 0 0 0,1 0 0 0 0,-1 0 0 0 0,1 0 0 0 0,-1 0 0 0 0,-2 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2T15:36:35.3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31527 10890 16383 0 0,'0'3'0'0'0,"0"4"0"0"0,0 3 0 0 0,0 4 0 0 0,0 2 0 0 0,0 1 0 0 0,0 1 0 0 0,0 0 0 0 0,0 1 0 0 0,0-1 0 0 0,0 0 0 0 0,0 0 0 0 0,0-1 0 0 0,0 1 0 0 0,0-1 0 0 0,0 1 0 0 0,3-4 0 0 0,4-3 0 0 0,3-4 0 0 0,4-4 0 0 0,2-1 0 0 0,1-2 0 0 0,1 0 0 0 0,0-1 0 0 0,1 0 0 0 0,-1 0 0 0 0,0 1 0 0 0,0 0 0 0 0,-1 0 0 0 0,1-1 0 0 0,-1 1 0 0 0,-2 0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13:09:56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29204 5892 16383 0 0,'0'3'0'0'0,"0"4"0"0"0,0 4 0 0 0,0 2 0 0 0,0 3 0 0 0,0 2 0 0 0,0 0 0 0 0,0 0 0 0 0,0 0 0 0 0,0 0 0 0 0,0 0 0 0 0,0 0 0 0 0,0 0 0 0 0,3-4 0 0 0,4-3 0 0 0,4-5 0 0 0,0 1 0 0 0,1-1 0 0 0,1-2 0 0 0,2-2 0 0 0,1 0 0 0 0,1-2 0 0 0,0 0 0 0 0,1 0 0 0 0,0 0 0 0 0,0 0 0 0 0,-1-1 0 0 0,1 1 0 0 0,0 0 0 0 0,-1 0 0 0 0,1 0 0 0 0,-1 0 0 0 0,1 0 0 0 0,-1 0 0 0 0,1 0 0 0 0,-4 0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3T15:44:08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38745 7774 16383 0 0,'-2'0'0'0'0,"-2"2"0"0"0,0 5 0 0 0,1 3 0 0 0,1 3 0 0 0,1 2 0 0 0,0 2 0 0 0,1 0 0 0 0,0 0 0 0 0,0 1 0 0 0,0-1 0 0 0,0 0 0 0 0,1 0 0 0 0,-1 0 0 0 0,0 0 0 0 0,0-1 0 0 0,3-2 0 0 0,0-1 0 0 0,1 0 0 0 0,-1 1 0 0 0,-1 0 0 0 0,2-1 0 0 0,0-1 0 0 0,0 1 0 0 0,-1 1 0 0 0,-1 0 0 0 0,-1 2 0 0 0,3-3 0 0 0,0 0 0 0 0,2-3 0 0 0,3-2 0 0 0,3-4 0 0 0,3-1 0 0 0,0-5 0 0 0,2-2 0 0 0,0 0 0 0 0,0 1 0 0 0,0 0 0 0 0,0 1 0 0 0,0 1 0 0 0,0 1 0 0 0,0 0 0 0 0,0 0 0 0 0,0 0 0 0 0,-1 0 0 0 0,1 0 0 0 0,-3-2 0 0 0,-4-2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3T15:44:08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39582 23090 16383 0 0,'0'3'0'0'0,"0"3"0"0"0,0 5 0 0 0,0 2 0 0 0,0 2 0 0 0,0 1 0 0 0,0 1 0 0 0,3-2 0 0 0,0-1 0 0 0,1-1 0 0 0,-1 1 0 0 0,-1 1 0 0 0,-1 1 0 0 0,3-3 0 0 0,0 0 0 0 0,-1 0 0 0 0,0 1 0 0 0,-1 0 0 0 0,2-1 0 0 0,0-1 0 0 0,0 1 0 0 0,-1 1 0 0 0,2-2 0 0 0,0 0 0 0 0,-1 0 0 0 0,2-1 0 0 0,-1 0 0 0 0,0 1 0 0 0,1-2 0 0 0,3-2 0 0 0,2-2 0 0 0,3-3 0 0 0,1-2 0 0 0,1 0 0 0 0,1-2 0 0 0,0 1 0 0 0,1-1 0 0 0,-1 1 0 0 0,0 0 0 0 0,0-1 0 0 0,0 1 0 0 0,-1 0 0 0 0,1 0 0 0 0,0 0 0 0 0,-1 0 0 0 0,1 0 0 0 0,0 0 0 0 0,-4-3 0 0 0,0 0 0 0 0,-3-1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2T20:52:12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34026 22002 16383 0 0,'0'3'0'0'0,"0"4"0"0"0,0 4 0 0 0,0 3 0 0 0,0 1 0 0 0,0 3 0 0 0,0 0 0 0 0,0 0 0 0 0,0 0 0 0 0,0 0 0 0 0,0 0 0 0 0,0 0 0 0 0,0 0 0 0 0,0-1 0 0 0,0 1 0 0 0,0-1 0 0 0,0 1 0 0 0,0-1 0 0 0,0 1 0 0 0,0-1 0 0 0,0 1 0 0 0,0-1 0 0 0,0 1 0 0 0,0-1 0 0 0,3-2 0 0 0,4-5 0 0 0,3-3 0 0 0,4-3 0 0 0,2-3 0 0 0,1 0 0 0 0,-2-5 0 0 0,-1-1 0 0 0,1 1 0 0 0,0 0 0 0 0,1 2 0 0 0,0 0 0 0 0,1 1 0 0 0,0 1 0 0 0,1 0 0 0 0,0 0 0 0 0,-1 0 0 0 0,1 0 0 0 0,-1 0 0 0 0,1 0 0 0 0,0 1 0 0 0,-1-1 0 0 0,1 0 0 0 0,-1 0 0 0 0,1 0 0 0 0,-1 0 0 0 0,0 0 0 0 0,1 0 0 0 0,-1 0 0 0 0,1 0 0 0 0,-1 0 0 0 0,-2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14:09:27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12212 20709 16383 0 0,'6'6'0'0'0,"2"7"0"0"0,-1 8 0 0 0,-1 6 0 0 0,-2 4 0 0 0,-1 2 0 0 0,-2 3 0 0 0,0-1 0 0 0,-1 1 0 0 0,0-1 0 0 0,-1 0 0 0 0,1 0 0 0 0,0-1 0 0 0,5-5 0 0 0,9-9 0 0 0,6-6 0 0 0,7-7 0 0 0,4-4 0 0 0,3-3 0 0 0,1-1 0 0 0,1 0 0 0 0,-1-1 0 0 0,1 1 0 0 0,-1 0 0 0 0,-6 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14:09:27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27298 20474 16383 0 0,'0'5'0'0'0,"0"9"0"0"0,0 7 0 0 0,0 6 0 0 0,0 4 0 0 0,-5-4 0 0 0,-3 1 0 0 0,0 0 0 0 0,3 2 0 0 0,0 1 0 0 0,3 1 0 0 0,0 2 0 0 0,2 0 0 0 0,6-6 0 0 0,7-7 0 0 0,9-8 0 0 0,5-5 0 0 0,4-5 0 0 0,3-2 0 0 0,1-2 0 0 0,1 0 0 0 0,-1-1 0 0 0,1 1 0 0 0,-1 0 0 0 0,-1 0 0 0 0,1 1 0 0 0,-7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14:09:27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28969 15799 16383 0 0,'0'6'0'0'0,"0"8"0"0"0,0 6 0 0 0,0 7 0 0 0,0 4 0 0 0,0 3 0 0 0,0 1 0 0 0,0 1 0 0 0,0-1 0 0 0,0 1 0 0 0,0-1 0 0 0,0-1 0 0 0,0 1 0 0 0,0-1 0 0 0,0 0 0 0 0,0 0 0 0 0,0 1 0 0 0,0-1 0 0 0,0 0 0 0 0,6-6 0 0 0,7-7 0 0 0,8-8 0 0 0,6-6 0 0 0,4-4 0 0 0,3-2 0 0 0,1-2 0 0 0,1-1 0 0 0,-1 1 0 0 0,1 0 0 0 0,-1 0 0 0 0,-1 0 0 0 0,1 1 0 0 0,-7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2T14:41:35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22232 15446 16383 0 0,'0'5'0'0'0,"-4"0"0"0"0,-2 5 0 0 0,1 4 0 0 0,1 4 0 0 0,1 4 0 0 0,1 2 0 0 0,1 0 0 0 0,0 2 0 0 0,1 0 0 0 0,0 0 0 0 0,1-1 0 0 0,-1 1 0 0 0,0-1 0 0 0,0 0 0 0 0,5-4 0 0 0,4-6 0 0 0,7-6 0 0 0,3-3 0 0 0,4-4 0 0 0,1-2 0 0 0,2-1 0 0 0,0 0 0 0 0,0 0 0 0 0,0 0 0 0 0,-1 1 0 0 0,1-1 0 0 0,-1 1 0 0 0,0 0 0 0 0,0 0 0 0 0,0 0 0 0 0,-1 0 0 0 0,1 0 0 0 0,0 0 0 0 0,0 0 0 0 0,0 0 0 0 0,0 0 0 0 0,0 0 0 0 0,-5-4 0 0 0,-5-2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2T14:41:35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12942 15976 16383 0 0,'0'4'0'0'0,"-4"1"0"0"0,-1 5 0 0 0,-1 4 0 0 0,2 5 0 0 0,1 2 0 0 0,1 3 0 0 0,1 1 0 0 0,0 0 0 0 0,1 1 0 0 0,1 0 0 0 0,-1-1 0 0 0,0 1 0 0 0,0-1 0 0 0,0 0 0 0 0,1 0 0 0 0,-1 0 0 0 0,0 0 0 0 0,0 0 0 0 0,0-1 0 0 0,0 1 0 0 0,4-4 0 0 0,6-6 0 0 0,5-5 0 0 0,4-5 0 0 0,4-3 0 0 0,2-1 0 0 0,0-2 0 0 0,-3-4 0 0 0,-2-2 0 0 0,1 1 0 0 0,0 1 0 0 0,1 1 0 0 0,1 2 0 0 0,1 1 0 0 0,1 0 0 0 0,0 1 0 0 0,0 1 0 0 0,0-1 0 0 0,0 0 0 0 0,0 0 0 0 0,0 1 0 0 0,0-1 0 0 0,0 0 0 0 0,0 0 0 0 0,0 0 0 0 0,0 0 0 0 0,-5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2T14:41:35.8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20973 17769 16383 0 0,'0'4'0'0'0,"0"6"0"0"0,0 5 0 0 0,0 5 0 0 0,0 2 0 0 0,0 3 0 0 0,0 1 0 0 0,0 0 0 0 0,0 0 0 0 0,0-1 0 0 0,0 1 0 0 0,0-1 0 0 0,0 0 0 0 0,0 0 0 0 0,0 0 0 0 0,0 0 0 0 0,0 0 0 0 0,0 0 0 0 0,4-4 0 0 0,2-2 0 0 0,-1 0 0 0 0,-1 2 0 0 0,4-4 0 0 0,-1-8 0 0 0,4-6 0 0 0,3-3 0 0 0,5-2 0 0 0,-2-5 0 0 0,1-1 0 0 0,1 1 0 0 0,2 1 0 0 0,2 2 0 0 0,0 2 0 0 0,2 1 0 0 0,0 0 0 0 0,0 2 0 0 0,0-1 0 0 0,0 0 0 0 0,1 0 0 0 0,-1 1 0 0 0,0-1 0 0 0,0 0 0 0 0,0 0 0 0 0,-1 0 0 0 0,1 0 0 0 0,-4 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02T14:41:36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21443 5480 16383 0 0,'0'5'0'0'0,"0"5"0"0"0,0 5 0 0 0,0 4 0 0 0,0 4 0 0 0,0 2 0 0 0,0 0 0 0 0,0 1 0 0 0,0 0 0 0 0,0 0 0 0 0,0-1 0 0 0,0 1 0 0 0,0-1 0 0 0,0 0 0 0 0,0 0 0 0 0,0 0 0 0 0,0 0 0 0 0,0-1 0 0 0,0 1 0 0 0,4-4 0 0 0,2-10 0 0 0,4-7 0 0 0,4-4 0 0 0,4-2 0 0 0,4-1 0 0 0,-3-4 0 0 0,0-1 0 0 0,2 2 0 0 0,0 0 0 0 0,2 3 0 0 0,0 1 0 0 0,2 1 0 0 0,0 0 0 0 0,0 1 0 0 0,0 1 0 0 0,0-1 0 0 0,-4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21T13:09:55.5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15975 26853 16383 0 0,'0'3'0'0'0,"0"4"0"0"0,0 3 0 0 0,0 3 0 0 0,0 3 0 0 0,0 0 0 0 0,0 2 0 0 0,0-1 0 0 0,0 1 0 0 0,0 0 0 0 0,0-1 0 0 0,0 0 0 0 0,0 0 0 0 0,0 0 0 0 0,0 0 0 0 0,0 0 0 0 0,3-3 0 0 0,1-1 0 0 0,-1 0 0 0 0,0 1 0 0 0,0 1 0 0 0,1-2 0 0 0,0-1 0 0 0,0 1 0 0 0,-1 1 0 0 0,-1 1 0 0 0,-1 1 0 0 0,0 1 0 0 0,-1-1 0 0 0,0 1 0 0 0,3-2 0 0 0,0-2 0 0 0,4-3 0 0 0,2-2 0 0 0,3-4 0 0 0,3-1 0 0 0,1-2 0 0 0,1-1 0 0 0,0-1 0 0 0,1 1 0 0 0,-1-1 0 0 0,-2-2 0 0 0,-2-1 0 0 0,1 0 0 0 0,0 1 0 0 0,1 0 0 0 0,0 2 0 0 0,2 0 0 0 0,-1 1 0 0 0,1 0 0 0 0,0 0 0 0 0,0 1 0 0 0,0-1 0 0 0,1 0 0 0 0,-1 0 0 0 0,0 0 0 0 0,-1 0 0 0 0,1 0 0 0 0,0 0 0 0 0,0 0 0 0 0,0 0 0 0 0,-3 3 0 0 0,-1 1 0 0 0,1-1 0 0 0,0 0 0 0 0,-2-1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29B9A-3F70-4662-A998-FAC55D6984A9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8377-D426-4212-BA0E-37AE18533CB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89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29B9A-3F70-4662-A998-FAC55D6984A9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8377-D426-4212-BA0E-37AE18533CB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38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58529B9A-3F70-4662-A998-FAC55D6984A9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BF4B8377-D426-4212-BA0E-37AE18533CB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92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29B9A-3F70-4662-A998-FAC55D6984A9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8377-D426-4212-BA0E-37AE18533CB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8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8529B9A-3F70-4662-A998-FAC55D6984A9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F4B8377-D426-4212-BA0E-37AE18533CB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12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29B9A-3F70-4662-A998-FAC55D6984A9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8377-D426-4212-BA0E-37AE18533CB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48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29B9A-3F70-4662-A998-FAC55D6984A9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8377-D426-4212-BA0E-37AE18533CB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72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29B9A-3F70-4662-A998-FAC55D6984A9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8377-D426-4212-BA0E-37AE18533CB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89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29B9A-3F70-4662-A998-FAC55D6984A9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8377-D426-4212-BA0E-37AE18533CB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99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29B9A-3F70-4662-A998-FAC55D6984A9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8377-D426-4212-BA0E-37AE18533CB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5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29B9A-3F70-4662-A998-FAC55D6984A9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8377-D426-4212-BA0E-37AE18533CB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36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58529B9A-3F70-4662-A998-FAC55D6984A9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BF4B8377-D426-4212-BA0E-37AE18533CB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391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6.png"/><Relationship Id="rId7" Type="http://schemas.openxmlformats.org/officeDocument/2006/relationships/customXml" Target="../ink/ink2.xml"/><Relationship Id="rId12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380.png"/><Relationship Id="rId4" Type="http://schemas.openxmlformats.org/officeDocument/2006/relationships/image" Target="../media/image37.png"/><Relationship Id="rId9" Type="http://schemas.openxmlformats.org/officeDocument/2006/relationships/customXml" Target="../ink/ink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.xml"/><Relationship Id="rId5" Type="http://schemas.openxmlformats.org/officeDocument/2006/relationships/image" Target="../media/image44.png"/><Relationship Id="rId4" Type="http://schemas.openxmlformats.org/officeDocument/2006/relationships/customXml" Target="../ink/ink5.xml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3.png"/><Relationship Id="rId7" Type="http://schemas.openxmlformats.org/officeDocument/2006/relationships/customXml" Target="../ink/ink8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customXml" Target="../ink/ink10.xml"/><Relationship Id="rId4" Type="http://schemas.openxmlformats.org/officeDocument/2006/relationships/image" Target="../media/image5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2.xml"/><Relationship Id="rId5" Type="http://schemas.openxmlformats.org/officeDocument/2006/relationships/image" Target="../media/image61.png"/><Relationship Id="rId4" Type="http://schemas.openxmlformats.org/officeDocument/2006/relationships/customXml" Target="../ink/ink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customXml" Target="../ink/ink13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68.png"/><Relationship Id="rId7" Type="http://schemas.openxmlformats.org/officeDocument/2006/relationships/image" Target="../media/image69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customXml" Target="../ink/ink16.xml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0.png"/><Relationship Id="rId5" Type="http://schemas.openxmlformats.org/officeDocument/2006/relationships/customXml" Target="../ink/ink17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5724CA-8231-4BAD-91CB-B014A248E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C7E6BD-F308-426B-93A1-DF8888BAD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38234C-0B6C-413B-A6BD-6216E59CA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6903" y="2685504"/>
            <a:ext cx="6474385" cy="1486991"/>
          </a:xfrm>
        </p:spPr>
        <p:txBody>
          <a:bodyPr/>
          <a:lstStyle/>
          <a:p>
            <a:pPr defTabSz="795528"/>
            <a:r>
              <a:rPr lang="fr-FR" sz="5200" kern="1200" cap="all" spc="131" baseline="0">
                <a:latin typeface="+mj-lt"/>
                <a:ea typeface="+mj-ea"/>
                <a:cs typeface="+mj-cs"/>
              </a:rPr>
              <a:t>Greenway IOT</a:t>
            </a:r>
            <a:endParaRPr lang="en-US" sz="520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83316E6F-17EF-B684-48D3-8E3C1AE2C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65" y="2707597"/>
            <a:ext cx="1732348" cy="146365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39144B7-C304-6B63-72B0-F852286D75F2}"/>
              </a:ext>
            </a:extLst>
          </p:cNvPr>
          <p:cNvSpPr txBox="1"/>
          <p:nvPr/>
        </p:nvSpPr>
        <p:spPr>
          <a:xfrm>
            <a:off x="9016477" y="4826728"/>
            <a:ext cx="4207565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solidFill>
                  <a:schemeClr val="bg2"/>
                </a:solidFill>
              </a:rPr>
              <a:t>Réginald</a:t>
            </a:r>
          </a:p>
          <a:p>
            <a:r>
              <a:rPr lang="fr-FR" sz="2800" dirty="0">
                <a:solidFill>
                  <a:schemeClr val="bg2"/>
                </a:solidFill>
              </a:rPr>
              <a:t>Adnane</a:t>
            </a:r>
          </a:p>
          <a:p>
            <a:r>
              <a:rPr lang="fr-FR" sz="2800" dirty="0">
                <a:solidFill>
                  <a:schemeClr val="bg2"/>
                </a:solidFill>
              </a:rPr>
              <a:t>Egor</a:t>
            </a:r>
          </a:p>
        </p:txBody>
      </p:sp>
    </p:spTree>
    <p:extLst>
      <p:ext uri="{BB962C8B-B14F-4D97-AF65-F5344CB8AC3E}">
        <p14:creationId xmlns:p14="http://schemas.microsoft.com/office/powerpoint/2010/main" val="673658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8">
            <a:extLst>
              <a:ext uri="{FF2B5EF4-FFF2-40B4-BE49-F238E27FC236}">
                <a16:creationId xmlns:a16="http://schemas.microsoft.com/office/drawing/2014/main" id="{5FEE53ED-925B-49C1-B7A9-DFBD9991D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8943740-FF7A-4E4A-9398-12BDE4C24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41" y="284176"/>
            <a:ext cx="6522720" cy="1508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AutoNum type="arabicPeriod"/>
            </a:pPr>
            <a:r>
              <a:rPr lang="en-US" dirty="0"/>
              <a:t>MATÉRIEL </a:t>
            </a:r>
            <a:r>
              <a:rPr lang="en-US" dirty="0" err="1"/>
              <a:t>UTILISé</a:t>
            </a:r>
            <a:br>
              <a:rPr lang="en-US" dirty="0"/>
            </a:br>
            <a:r>
              <a:rPr lang="en-US" dirty="0"/>
              <a:t>Application Android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E96FC08F-E9E6-492C-951B-052826DD5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888" y="0"/>
            <a:ext cx="46309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Votre premier programme en Kotlin | Android Developers">
            <a:extLst>
              <a:ext uri="{FF2B5EF4-FFF2-40B4-BE49-F238E27FC236}">
                <a16:creationId xmlns:a16="http://schemas.microsoft.com/office/drawing/2014/main" id="{B41BED46-8619-468E-8CD5-3E4CCED27C7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6711" y="-5652"/>
            <a:ext cx="4395446" cy="151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Android Studio Icon 3.6.svg - Wikimedia Commons">
            <a:extLst>
              <a:ext uri="{FF2B5EF4-FFF2-40B4-BE49-F238E27FC236}">
                <a16:creationId xmlns:a16="http://schemas.microsoft.com/office/drawing/2014/main" id="{F0BA8B39-4D38-4A6B-956B-A20764666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1759" y="3089334"/>
            <a:ext cx="2555473" cy="276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2AC3058C-72B3-61E8-D3BE-ECF235BE6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</p:spPr>
        <p:txBody>
          <a:bodyPr vert="horz" lIns="4572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F4B8377-D426-4212-BA0E-37AE18533CBA}" type="slidenum">
              <a:rPr lang="en-US">
                <a:solidFill>
                  <a:schemeClr val="bg2"/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1034" name="Espace réservé du contenu 3">
            <a:extLst>
              <a:ext uri="{FF2B5EF4-FFF2-40B4-BE49-F238E27FC236}">
                <a16:creationId xmlns:a16="http://schemas.microsoft.com/office/drawing/2014/main" id="{05F49172-9F21-8E1B-8EE3-848FB0FB0F2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41034369"/>
              </p:ext>
            </p:extLst>
          </p:nvPr>
        </p:nvGraphicFramePr>
        <p:xfrm>
          <a:off x="6654227" y="1436586"/>
          <a:ext cx="7048546" cy="5068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74" name="ZoneTexte 1073">
            <a:extLst>
              <a:ext uri="{FF2B5EF4-FFF2-40B4-BE49-F238E27FC236}">
                <a16:creationId xmlns:a16="http://schemas.microsoft.com/office/drawing/2014/main" id="{EE47562E-03FF-36CE-674C-CFB200C31B2C}"/>
              </a:ext>
            </a:extLst>
          </p:cNvPr>
          <p:cNvSpPr txBox="1"/>
          <p:nvPr/>
        </p:nvSpPr>
        <p:spPr>
          <a:xfrm>
            <a:off x="1093763" y="2287171"/>
            <a:ext cx="50327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>
                <a:latin typeface="Corbel"/>
                <a:cs typeface="Calibri Light"/>
              </a:rPr>
              <a:t>ANDROID STUDIO</a:t>
            </a:r>
          </a:p>
        </p:txBody>
      </p:sp>
    </p:spTree>
    <p:extLst>
      <p:ext uri="{BB962C8B-B14F-4D97-AF65-F5344CB8AC3E}">
        <p14:creationId xmlns:p14="http://schemas.microsoft.com/office/powerpoint/2010/main" val="373918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74708E-225C-4964-A4F9-EEF093A87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21" y="327309"/>
            <a:ext cx="11451853" cy="150876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2. MATÉRIEL </a:t>
            </a:r>
            <a:r>
              <a:rPr lang="en-US" dirty="0" err="1">
                <a:ea typeface="+mj-lt"/>
                <a:cs typeface="+mj-lt"/>
              </a:rPr>
              <a:t>UTILISé</a:t>
            </a:r>
            <a:r>
              <a:rPr lang="en-US" dirty="0">
                <a:ea typeface="+mj-lt"/>
                <a:cs typeface="+mj-lt"/>
              </a:rPr>
              <a:t> 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point </a:t>
            </a:r>
            <a:r>
              <a:rPr lang="en-US" dirty="0" err="1">
                <a:ea typeface="+mj-lt"/>
                <a:cs typeface="+mj-lt"/>
              </a:rPr>
              <a:t>d'accès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wifi</a:t>
            </a:r>
            <a:br>
              <a:rPr lang="en-US" dirty="0">
                <a:ea typeface="+mj-lt"/>
                <a:cs typeface="+mj-lt"/>
              </a:rPr>
            </a:br>
            <a:endParaRPr lang="fr-FR" sz="1600">
              <a:solidFill>
                <a:srgbClr val="000000"/>
              </a:solidFill>
              <a:latin typeface="Calibri Light"/>
              <a:cs typeface="Calibri Light"/>
            </a:endParaRP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9C218404-E050-CE39-FAFE-2985120CE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231" y="1907081"/>
            <a:ext cx="916805" cy="933069"/>
          </a:xfrm>
          <a:prstGeom prst="rect">
            <a:avLst/>
          </a:prstGeom>
        </p:spPr>
      </p:pic>
      <p:pic>
        <p:nvPicPr>
          <p:cNvPr id="7" name="Image 7" descr="Une image contenant texte, carte de visite, graphique vectoriel&#10;&#10;Description générée automatiquement">
            <a:extLst>
              <a:ext uri="{FF2B5EF4-FFF2-40B4-BE49-F238E27FC236}">
                <a16:creationId xmlns:a16="http://schemas.microsoft.com/office/drawing/2014/main" id="{51AF4578-56BA-6C95-687B-475695BF7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58" y="1905561"/>
            <a:ext cx="1068595" cy="1143231"/>
          </a:xfrm>
          <a:prstGeom prst="rect">
            <a:avLst/>
          </a:prstGeom>
        </p:spPr>
      </p:pic>
      <p:pic>
        <p:nvPicPr>
          <p:cNvPr id="4" name="Image 4" descr="Une image contenant logo&#10;&#10;Description générée automatiquement">
            <a:extLst>
              <a:ext uri="{FF2B5EF4-FFF2-40B4-BE49-F238E27FC236}">
                <a16:creationId xmlns:a16="http://schemas.microsoft.com/office/drawing/2014/main" id="{6B047222-6060-896A-D6A2-5A84AAEAE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679" y="1905049"/>
            <a:ext cx="1060579" cy="1046201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06CA97C-AD1C-A182-E33D-25F73470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8377-D426-4212-BA0E-37AE18533CBA}" type="slidenum">
              <a:rPr lang="en-US" smtClean="0"/>
              <a:t>11</a:t>
            </a:fld>
            <a:endParaRPr lang="fr-FR"/>
          </a:p>
        </p:txBody>
      </p:sp>
      <p:pic>
        <p:nvPicPr>
          <p:cNvPr id="10" name="Image 6" descr="Une image contenant texte, Appareils électroniques, circuit&#10;&#10;Description générée automatiquement">
            <a:extLst>
              <a:ext uri="{FF2B5EF4-FFF2-40B4-BE49-F238E27FC236}">
                <a16:creationId xmlns:a16="http://schemas.microsoft.com/office/drawing/2014/main" id="{7B43CA06-34C1-13A4-C776-6F3651F68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32" y="2982839"/>
            <a:ext cx="4206240" cy="420624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35CD228-5FCE-3017-ABA8-2118B3F2400F}"/>
              </a:ext>
            </a:extLst>
          </p:cNvPr>
          <p:cNvSpPr txBox="1"/>
          <p:nvPr/>
        </p:nvSpPr>
        <p:spPr>
          <a:xfrm>
            <a:off x="4555510" y="3364958"/>
            <a:ext cx="7837731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>
                <a:latin typeface="Corbel"/>
                <a:cs typeface="Segoe UI"/>
              </a:rPr>
              <a:t>CARACTERISTIQUES :</a:t>
            </a:r>
            <a:endParaRPr lang="fr-FR"/>
          </a:p>
          <a:p>
            <a:endParaRPr lang="fr-FR" sz="1700" b="1">
              <a:latin typeface="Corbel"/>
              <a:cs typeface="Segoe UI"/>
            </a:endParaRPr>
          </a:p>
          <a:p>
            <a:r>
              <a:rPr lang="fr-FR" sz="1700">
                <a:latin typeface="Corbel"/>
                <a:cs typeface="Segoe UI"/>
              </a:rPr>
              <a:t>FRÉQUENCE D'HORLOGE 240 MHz </a:t>
            </a:r>
            <a:r>
              <a:rPr lang="en-US" sz="1700">
                <a:latin typeface="Corbel"/>
                <a:cs typeface="Segoe UI"/>
              </a:rPr>
              <a:t>​</a:t>
            </a:r>
            <a:endParaRPr lang="en-US" sz="1700">
              <a:latin typeface="Corbel"/>
            </a:endParaRPr>
          </a:p>
          <a:p>
            <a:r>
              <a:rPr lang="fr-FR" sz="1700">
                <a:latin typeface="Corbel"/>
                <a:cs typeface="Segoe UI"/>
              </a:rPr>
              <a:t>SRAM 512 Ko </a:t>
            </a:r>
            <a:r>
              <a:rPr lang="en-US" sz="1700">
                <a:latin typeface="Corbel"/>
                <a:cs typeface="Segoe UI"/>
              </a:rPr>
              <a:t>​</a:t>
            </a:r>
          </a:p>
          <a:p>
            <a:r>
              <a:rPr lang="fr-FR" sz="1700">
                <a:latin typeface="Corbel"/>
                <a:cs typeface="Segoe UI"/>
              </a:rPr>
              <a:t>MÉMOIRE 4 Mo </a:t>
            </a:r>
            <a:r>
              <a:rPr lang="en-US" sz="1700">
                <a:latin typeface="Corbel"/>
                <a:cs typeface="Segoe UI"/>
              </a:rPr>
              <a:t>​</a:t>
            </a:r>
          </a:p>
          <a:p>
            <a:r>
              <a:rPr lang="fr-FR" sz="1700">
                <a:latin typeface="Corbel"/>
                <a:cs typeface="Segoe UI"/>
              </a:rPr>
              <a:t>STANDARD SANS FIL 802.11 b/g/n </a:t>
            </a:r>
            <a:r>
              <a:rPr lang="en-US" sz="1700">
                <a:latin typeface="Corbel"/>
                <a:cs typeface="Segoe UI"/>
              </a:rPr>
              <a:t>​</a:t>
            </a:r>
          </a:p>
          <a:p>
            <a:r>
              <a:rPr lang="fr-FR" sz="1700">
                <a:latin typeface="Corbel"/>
                <a:cs typeface="Segoe UI"/>
              </a:rPr>
              <a:t>FRÉQUENCE 2,4 GHz </a:t>
            </a:r>
            <a:r>
              <a:rPr lang="en-US" sz="1700">
                <a:latin typeface="Corbel"/>
                <a:cs typeface="Segoe UI"/>
              </a:rPr>
              <a:t>​</a:t>
            </a:r>
          </a:p>
          <a:p>
            <a:r>
              <a:rPr lang="fr-FR" sz="1700">
                <a:latin typeface="Corbel"/>
                <a:cs typeface="Segoe UI"/>
              </a:rPr>
              <a:t>INTERFACES DE DONNÉES UART / I2C / SPI / DAC / ADC </a:t>
            </a:r>
            <a:r>
              <a:rPr lang="en-US" sz="1700">
                <a:latin typeface="Corbel"/>
                <a:cs typeface="Segoe UI"/>
              </a:rPr>
              <a:t>​</a:t>
            </a:r>
          </a:p>
          <a:p>
            <a:r>
              <a:rPr lang="fr-FR" sz="1700">
                <a:latin typeface="Corbel"/>
                <a:cs typeface="Segoe UI"/>
              </a:rPr>
              <a:t>TENSION DE FONCTIONNEMENT 3,3 V (fonctionnement possible via micro-USB 5V) </a:t>
            </a:r>
            <a:r>
              <a:rPr lang="en-US" sz="1700">
                <a:latin typeface="Corbel"/>
                <a:cs typeface="Segoe UI"/>
              </a:rPr>
              <a:t>​</a:t>
            </a:r>
          </a:p>
          <a:p>
            <a:r>
              <a:rPr lang="fr-FR" sz="1700">
                <a:latin typeface="Corbel"/>
                <a:cs typeface="Segoe UI"/>
              </a:rPr>
              <a:t>TEMPÉRATURE DE FONCTIONNEMENT -40°C - 125°C </a:t>
            </a:r>
            <a:r>
              <a:rPr lang="en-US" sz="1700">
                <a:latin typeface="Corbel"/>
                <a:cs typeface="Segoe UI"/>
              </a:rPr>
              <a:t>​</a:t>
            </a:r>
          </a:p>
          <a:p>
            <a:r>
              <a:rPr lang="fr-FR" sz="1700">
                <a:latin typeface="Corbel"/>
                <a:cs typeface="Segoe UI"/>
              </a:rPr>
              <a:t>DIMENSIONS 48 x 26 x 11,5 mm </a:t>
            </a:r>
          </a:p>
        </p:txBody>
      </p:sp>
    </p:spTree>
    <p:extLst>
      <p:ext uri="{BB962C8B-B14F-4D97-AF65-F5344CB8AC3E}">
        <p14:creationId xmlns:p14="http://schemas.microsoft.com/office/powerpoint/2010/main" val="1862671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966CBE-BAD9-435A-A33C-56C659229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PARTIE GRAPHIQUE / DESIGN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DA9A6B-3C6D-F358-DC9D-B8F8DE669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8377-D426-4212-BA0E-37AE18533CBA}" type="slidenum">
              <a:rPr lang="en-US" smtClean="0"/>
              <a:t>12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EC455F1-2894-C5B6-F2BE-64A707E2B2C6}"/>
              </a:ext>
            </a:extLst>
          </p:cNvPr>
          <p:cNvSpPr txBox="1"/>
          <p:nvPr/>
        </p:nvSpPr>
        <p:spPr>
          <a:xfrm>
            <a:off x="234293" y="3390501"/>
            <a:ext cx="11412746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500">
                <a:latin typeface="Corbel"/>
                <a:cs typeface="Calibri Light"/>
              </a:rPr>
              <a:t>“Dessins” </a:t>
            </a:r>
            <a:endParaRPr lang="fr-FR"/>
          </a:p>
          <a:p>
            <a:r>
              <a:rPr lang="fr-FR" sz="2500">
                <a:latin typeface="Corbel"/>
                <a:cs typeface="Calibri Light"/>
              </a:rPr>
              <a:t>en code et </a:t>
            </a:r>
            <a:endParaRPr lang="fr-FR">
              <a:latin typeface="Corbel"/>
              <a:cs typeface="Calibri Light"/>
            </a:endParaRPr>
          </a:p>
          <a:p>
            <a:r>
              <a:rPr lang="fr-FR" sz="2500">
                <a:latin typeface="Corbel"/>
                <a:cs typeface="Calibri Light"/>
              </a:rPr>
              <a:t>vice-versa.</a:t>
            </a:r>
            <a:endParaRPr lang="fr-FR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7B95E27D-FA53-72B1-CF20-6864BC77A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124" y="1292841"/>
            <a:ext cx="8779503" cy="5565592"/>
          </a:xfrm>
          <a:prstGeom prst="rect">
            <a:avLst/>
          </a:prstGeom>
        </p:spPr>
      </p:pic>
      <p:sp>
        <p:nvSpPr>
          <p:cNvPr id="8" name="Flèche : double flèche horizontale 7">
            <a:extLst>
              <a:ext uri="{FF2B5EF4-FFF2-40B4-BE49-F238E27FC236}">
                <a16:creationId xmlns:a16="http://schemas.microsoft.com/office/drawing/2014/main" id="{4050F2D2-50BA-3E08-4C9F-644D0BDA6B44}"/>
              </a:ext>
            </a:extLst>
          </p:cNvPr>
          <p:cNvSpPr/>
          <p:nvPr/>
        </p:nvSpPr>
        <p:spPr>
          <a:xfrm>
            <a:off x="5949086" y="4592726"/>
            <a:ext cx="920496" cy="243840"/>
          </a:xfrm>
          <a:prstGeom prst="left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2873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C3DC2D-A091-01BF-6BE3-1B613CB4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DE36E56-3444-F89F-6A5D-CD571871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8377-D426-4212-BA0E-37AE18533CBA}" type="slidenum">
              <a:rPr lang="en-US" smtClean="0"/>
              <a:t>13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C7A69A0-EEAE-3C7B-28EF-339279512674}"/>
              </a:ext>
            </a:extLst>
          </p:cNvPr>
          <p:cNvSpPr txBox="1"/>
          <p:nvPr/>
        </p:nvSpPr>
        <p:spPr>
          <a:xfrm>
            <a:off x="546665" y="2036593"/>
            <a:ext cx="1149759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>
                <a:latin typeface="Corbel"/>
                <a:cs typeface="Calibri Light"/>
              </a:rPr>
              <a:t>Nous avons le choix entre:</a:t>
            </a:r>
          </a:p>
          <a:p>
            <a:endParaRPr lang="fr-FR" sz="2000">
              <a:latin typeface="Corbel"/>
              <a:cs typeface="Calibri Light"/>
            </a:endParaRPr>
          </a:p>
          <a:p>
            <a:pPr marL="285750" indent="-285750">
              <a:buFont typeface="Courier New"/>
              <a:buChar char="○"/>
            </a:pPr>
            <a:r>
              <a:rPr lang="fr-FR" sz="2000" dirty="0">
                <a:latin typeface="Corbel"/>
                <a:cs typeface="Calibri Light"/>
              </a:rPr>
              <a:t>Des </a:t>
            </a:r>
            <a:r>
              <a:rPr lang="fr-FR" sz="2000" b="1" dirty="0">
                <a:latin typeface="Corbel"/>
                <a:cs typeface="Calibri Light"/>
              </a:rPr>
              <a:t>boutons </a:t>
            </a:r>
            <a:r>
              <a:rPr lang="fr-FR" sz="2000" dirty="0">
                <a:latin typeface="Corbel"/>
                <a:cs typeface="Calibri Light"/>
              </a:rPr>
              <a:t>créant des interactions avec l’utilisateur.</a:t>
            </a:r>
          </a:p>
          <a:p>
            <a:pPr marL="285750" indent="-285750">
              <a:buFont typeface="Courier New"/>
              <a:buChar char="○"/>
            </a:pPr>
            <a:endParaRPr lang="fr-FR" sz="2000">
              <a:latin typeface="Corbel"/>
              <a:cs typeface="Calibri Light"/>
            </a:endParaRPr>
          </a:p>
          <a:p>
            <a:pPr marL="285750" indent="-285750">
              <a:buFont typeface="Courier New"/>
              <a:buChar char="○"/>
            </a:pPr>
            <a:r>
              <a:rPr lang="fr-FR" sz="2000" dirty="0">
                <a:latin typeface="Corbel"/>
                <a:cs typeface="Calibri Light"/>
              </a:rPr>
              <a:t>Des </a:t>
            </a:r>
            <a:r>
              <a:rPr lang="fr-FR" sz="2000" b="1" dirty="0">
                <a:latin typeface="Corbel"/>
                <a:cs typeface="Calibri Light"/>
              </a:rPr>
              <a:t>Spinners </a:t>
            </a:r>
            <a:r>
              <a:rPr lang="fr-FR" sz="2000" dirty="0">
                <a:latin typeface="Corbel"/>
                <a:cs typeface="Calibri Light"/>
              </a:rPr>
              <a:t>qui permettent de choisir une option parmi une liste déroulante.</a:t>
            </a:r>
          </a:p>
          <a:p>
            <a:pPr marL="285750" indent="-285750">
              <a:buFont typeface="Courier New"/>
              <a:buChar char="○"/>
            </a:pPr>
            <a:endParaRPr lang="fr-FR" sz="2000">
              <a:latin typeface="Corbel"/>
              <a:cs typeface="Calibri Light"/>
            </a:endParaRPr>
          </a:p>
          <a:p>
            <a:pPr marL="285750" indent="-285750">
              <a:buFont typeface="Courier New"/>
              <a:buChar char="○"/>
            </a:pPr>
            <a:r>
              <a:rPr lang="fr-FR" sz="2000" dirty="0">
                <a:latin typeface="Corbel"/>
                <a:cs typeface="Calibri Light"/>
              </a:rPr>
              <a:t>Des </a:t>
            </a:r>
            <a:r>
              <a:rPr lang="fr-FR" sz="2000" b="1" dirty="0" err="1">
                <a:latin typeface="Corbel"/>
                <a:cs typeface="Calibri Light"/>
              </a:rPr>
              <a:t>TextView</a:t>
            </a:r>
            <a:r>
              <a:rPr lang="fr-FR" sz="2000" b="1" dirty="0">
                <a:latin typeface="Corbel"/>
                <a:cs typeface="Calibri Light"/>
              </a:rPr>
              <a:t> </a:t>
            </a:r>
            <a:r>
              <a:rPr lang="fr-FR" sz="2000" dirty="0">
                <a:latin typeface="Corbel"/>
                <a:cs typeface="Calibri Light"/>
              </a:rPr>
              <a:t>affichant du texte.</a:t>
            </a:r>
          </a:p>
          <a:p>
            <a:pPr marL="285750" indent="-285750">
              <a:buFont typeface="Courier New"/>
              <a:buChar char="○"/>
            </a:pPr>
            <a:endParaRPr lang="fr-FR" sz="2000">
              <a:latin typeface="Corbel"/>
              <a:cs typeface="Calibri Light"/>
            </a:endParaRPr>
          </a:p>
          <a:p>
            <a:pPr marL="285750" indent="-285750">
              <a:buFont typeface="Courier New"/>
              <a:buChar char="○"/>
            </a:pPr>
            <a:r>
              <a:rPr lang="fr-FR" sz="2000" dirty="0">
                <a:latin typeface="Corbel"/>
                <a:cs typeface="Calibri Light"/>
              </a:rPr>
              <a:t>Des </a:t>
            </a:r>
            <a:r>
              <a:rPr lang="fr-FR" sz="2000" b="1" dirty="0" err="1">
                <a:latin typeface="Corbel"/>
                <a:cs typeface="Calibri Light"/>
              </a:rPr>
              <a:t>ImageView</a:t>
            </a:r>
            <a:r>
              <a:rPr lang="fr-FR" sz="2000" b="1" dirty="0">
                <a:latin typeface="Corbel"/>
                <a:cs typeface="Calibri Light"/>
              </a:rPr>
              <a:t> </a:t>
            </a:r>
            <a:r>
              <a:rPr lang="fr-FR" sz="2000" dirty="0">
                <a:latin typeface="Corbel"/>
                <a:cs typeface="Calibri Light"/>
              </a:rPr>
              <a:t>affichant des images.</a:t>
            </a:r>
          </a:p>
          <a:p>
            <a:pPr marL="285750" indent="-285750">
              <a:buFont typeface="Courier New"/>
              <a:buChar char="○"/>
            </a:pPr>
            <a:endParaRPr lang="fr-FR" sz="2000">
              <a:latin typeface="Corbel"/>
              <a:cs typeface="Calibri Light"/>
            </a:endParaRPr>
          </a:p>
          <a:p>
            <a:pPr marL="285750" indent="-285750">
              <a:buFont typeface="Courier New"/>
              <a:buChar char="○"/>
            </a:pPr>
            <a:r>
              <a:rPr lang="fr-FR" sz="2000" dirty="0">
                <a:latin typeface="Corbel"/>
                <a:cs typeface="Calibri Light"/>
              </a:rPr>
              <a:t>Des </a:t>
            </a:r>
            <a:r>
              <a:rPr lang="fr-FR" sz="2000" b="1" dirty="0" err="1">
                <a:latin typeface="Corbel"/>
                <a:cs typeface="Calibri Light"/>
              </a:rPr>
              <a:t>RecyclerView</a:t>
            </a:r>
            <a:r>
              <a:rPr lang="fr-FR" sz="2000" b="1" dirty="0">
                <a:latin typeface="Corbel"/>
                <a:cs typeface="Calibri Light"/>
              </a:rPr>
              <a:t> </a:t>
            </a:r>
            <a:r>
              <a:rPr lang="fr-FR" sz="2000" dirty="0">
                <a:latin typeface="Corbel"/>
                <a:cs typeface="Calibri Light"/>
              </a:rPr>
              <a:t>affichant des items déjà définis.</a:t>
            </a:r>
          </a:p>
          <a:p>
            <a:pPr algn="l"/>
            <a:endParaRPr lang="fr-FR" sz="2000">
              <a:latin typeface="Corbel"/>
              <a:cs typeface="Calibri Light"/>
            </a:endParaRPr>
          </a:p>
        </p:txBody>
      </p:sp>
      <p:pic>
        <p:nvPicPr>
          <p:cNvPr id="8" name="Image 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04B919D7-FA48-35D3-6D03-B49FAC33F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957" y="2084044"/>
            <a:ext cx="2743200" cy="336123"/>
          </a:xfrm>
          <a:prstGeom prst="rect">
            <a:avLst/>
          </a:prstGeom>
        </p:spPr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47CA4CEE-4D48-5BF5-D546-A3A9F0B1E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629" y="2866916"/>
            <a:ext cx="2743200" cy="1252190"/>
          </a:xfrm>
          <a:prstGeom prst="rect">
            <a:avLst/>
          </a:prstGeom>
        </p:spPr>
      </p:pic>
      <p:pic>
        <p:nvPicPr>
          <p:cNvPr id="13" name="Image 13" descr="Une image contenant table&#10;&#10;Description générée automatiquement">
            <a:extLst>
              <a:ext uri="{FF2B5EF4-FFF2-40B4-BE49-F238E27FC236}">
                <a16:creationId xmlns:a16="http://schemas.microsoft.com/office/drawing/2014/main" id="{F5B328BF-51E8-8136-1B02-A04F10AA5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2002" y="4553678"/>
            <a:ext cx="1194642" cy="2002061"/>
          </a:xfrm>
          <a:prstGeom prst="rect">
            <a:avLst/>
          </a:prstGeom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87BE6CF4-A1CE-526A-58AA-531C0ADBC02D}"/>
              </a:ext>
            </a:extLst>
          </p:cNvPr>
          <p:cNvCxnSpPr/>
          <p:nvPr/>
        </p:nvCxnSpPr>
        <p:spPr>
          <a:xfrm flipV="1">
            <a:off x="6464550" y="2281950"/>
            <a:ext cx="2930400" cy="55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D5A7BBAE-FE9D-83CB-CDF0-E96CD0B86E93}"/>
              </a:ext>
            </a:extLst>
          </p:cNvPr>
          <p:cNvCxnSpPr>
            <a:cxnSpLocks/>
          </p:cNvCxnSpPr>
          <p:nvPr/>
        </p:nvCxnSpPr>
        <p:spPr>
          <a:xfrm flipV="1">
            <a:off x="4837424" y="4590825"/>
            <a:ext cx="4538400" cy="5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133285A8-79C6-26BE-5D44-72CFDE22D1D8}"/>
              </a:ext>
            </a:extLst>
          </p:cNvPr>
          <p:cNvCxnSpPr>
            <a:cxnSpLocks/>
          </p:cNvCxnSpPr>
          <p:nvPr/>
        </p:nvCxnSpPr>
        <p:spPr>
          <a:xfrm flipV="1">
            <a:off x="6217424" y="5214825"/>
            <a:ext cx="4760400" cy="5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C4D50038-E3AD-7925-6D87-FC888A867EE4}"/>
              </a:ext>
            </a:extLst>
          </p:cNvPr>
          <p:cNvCxnSpPr/>
          <p:nvPr/>
        </p:nvCxnSpPr>
        <p:spPr>
          <a:xfrm flipV="1">
            <a:off x="9012300" y="3455700"/>
            <a:ext cx="440400" cy="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Image 10" descr="Une image contenant vélo&#10;&#10;Description générée automatiquement">
            <a:extLst>
              <a:ext uri="{FF2B5EF4-FFF2-40B4-BE49-F238E27FC236}">
                <a16:creationId xmlns:a16="http://schemas.microsoft.com/office/drawing/2014/main" id="{793EAEFD-6A9B-3B96-EA34-01E894AD9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0644" y="4564134"/>
            <a:ext cx="1187398" cy="199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64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65893-361C-3DB6-187C-D000586C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Barre de navigation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A2B7BC1-C294-E546-9966-737BFC59E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8377-D426-4212-BA0E-37AE18533CBA}" type="slidenum">
              <a:rPr lang="en-US" smtClean="0"/>
              <a:t>14</a:t>
            </a:fld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AA1325-EC50-04EB-7BD8-2EAD74B07D50}"/>
              </a:ext>
            </a:extLst>
          </p:cNvPr>
          <p:cNvSpPr txBox="1"/>
          <p:nvPr/>
        </p:nvSpPr>
        <p:spPr>
          <a:xfrm>
            <a:off x="4998524" y="1441017"/>
            <a:ext cx="11994257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cs typeface="Segoe UI"/>
              </a:rPr>
              <a:t>​</a:t>
            </a:r>
          </a:p>
          <a:p>
            <a:r>
              <a:rPr lang="fr-FR" sz="2500" b="1">
                <a:cs typeface="Segoe UI"/>
              </a:rPr>
              <a:t>3 Onglets :</a:t>
            </a:r>
            <a:endParaRPr lang="fr-FR" sz="2500" b="1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0B91DE20-EAC6-05D6-8ABE-A697F1542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897" y="2165082"/>
            <a:ext cx="4336472" cy="58191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335606A-E68F-AFC8-6BE0-541B62482508}"/>
              </a:ext>
            </a:extLst>
          </p:cNvPr>
          <p:cNvSpPr txBox="1"/>
          <p:nvPr/>
        </p:nvSpPr>
        <p:spPr>
          <a:xfrm>
            <a:off x="8222975" y="2607106"/>
            <a:ext cx="3236295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500" b="1"/>
              <a:t>Redirections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C30D550-4835-33C4-D1E1-11FEFB889299}"/>
              </a:ext>
            </a:extLst>
          </p:cNvPr>
          <p:cNvSpPr txBox="1"/>
          <p:nvPr/>
        </p:nvSpPr>
        <p:spPr>
          <a:xfrm>
            <a:off x="915280" y="2474282"/>
            <a:ext cx="3366654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500" b="1"/>
              <a:t>Personnalisation </a:t>
            </a:r>
            <a:r>
              <a:rPr lang="fr-FR" sz="2500"/>
              <a:t>: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EF089F9-2BDF-5F85-81FF-DDA218729871}"/>
              </a:ext>
            </a:extLst>
          </p:cNvPr>
          <p:cNvSpPr txBox="1"/>
          <p:nvPr/>
        </p:nvSpPr>
        <p:spPr>
          <a:xfrm>
            <a:off x="1628045" y="597196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 b="1" dirty="0">
              <a:latin typeface="Corbel"/>
              <a:cs typeface="Calibri Light"/>
            </a:endParaRPr>
          </a:p>
        </p:txBody>
      </p:sp>
      <p:pic>
        <p:nvPicPr>
          <p:cNvPr id="7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E27C894E-C831-4ACA-B196-A2A94CA71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68090"/>
            <a:ext cx="5316069" cy="3990527"/>
          </a:xfrm>
          <a:prstGeom prst="rect">
            <a:avLst/>
          </a:prstGeom>
        </p:spPr>
      </p:pic>
      <p:pic>
        <p:nvPicPr>
          <p:cNvPr id="10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A0255D63-CB3F-66B7-4E8A-A2D808915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763" y="3012874"/>
            <a:ext cx="6571130" cy="340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02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72B9E1-6F08-4552-8E78-14BB486AF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Base de données FIREBASE</a:t>
            </a:r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4C21051-BF3F-1770-7C21-CF4C1572F891}"/>
              </a:ext>
            </a:extLst>
          </p:cNvPr>
          <p:cNvSpPr txBox="1"/>
          <p:nvPr/>
        </p:nvSpPr>
        <p:spPr>
          <a:xfrm>
            <a:off x="2125775" y="1345268"/>
            <a:ext cx="6348744" cy="10310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500" b="1" dirty="0">
                <a:solidFill>
                  <a:schemeClr val="bg1"/>
                </a:solidFill>
              </a:rPr>
              <a:t>Interface de </a:t>
            </a:r>
            <a:r>
              <a:rPr lang="fr-FR" sz="2500" b="1" dirty="0" err="1">
                <a:solidFill>
                  <a:schemeClr val="bg1"/>
                </a:solidFill>
              </a:rPr>
              <a:t>Firebase</a:t>
            </a:r>
            <a:r>
              <a:rPr lang="fr-FR" sz="2500" b="1" dirty="0">
                <a:solidFill>
                  <a:schemeClr val="bg1"/>
                </a:solidFill>
              </a:rPr>
              <a:t> :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53C81A77-55F7-A67E-F36B-83B1CB5C4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735" y="4300405"/>
            <a:ext cx="1241835" cy="980377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066D25C5-3087-F41F-C4BB-C65CC31F8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265" y="3333838"/>
            <a:ext cx="1272013" cy="1018099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7F5D33B5-6C1C-F28D-92F9-5A19ED0E6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497" y="5242807"/>
            <a:ext cx="1211656" cy="957742"/>
          </a:xfrm>
          <a:prstGeom prst="rect">
            <a:avLst/>
          </a:prstGeom>
        </p:spPr>
      </p:pic>
      <p:pic>
        <p:nvPicPr>
          <p:cNvPr id="8" name="Image 5" descr="Une image contenant texte, Appareils électroniques, sombre&#10;&#10;Description générée automatiquement">
            <a:extLst>
              <a:ext uri="{FF2B5EF4-FFF2-40B4-BE49-F238E27FC236}">
                <a16:creationId xmlns:a16="http://schemas.microsoft.com/office/drawing/2014/main" id="{BAB7A821-BD3A-1024-7DD7-B219CB17B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215" y="4302405"/>
            <a:ext cx="1241835" cy="98037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A546473-0E47-B027-F747-E6AECBD3B841}"/>
              </a:ext>
            </a:extLst>
          </p:cNvPr>
          <p:cNvSpPr txBox="1"/>
          <p:nvPr/>
        </p:nvSpPr>
        <p:spPr>
          <a:xfrm>
            <a:off x="7580032" y="2271422"/>
            <a:ext cx="45240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Cela permet d'actualiser les informations en temps réel.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CDB53846-79C3-5AE7-E369-9ECFD14E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8377-D426-4212-BA0E-37AE18533CBA}" type="slidenum">
              <a:rPr lang="en-US" smtClean="0"/>
              <a:t>15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B92951D-3F32-C52F-E34E-B0C1D27A8AEC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13AB459-AB19-A53A-6E05-AE30E3D2974B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E56D1CD-B524-5A91-03FB-3172EBC63FD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7FF18A2-C9B2-3DB6-0D8D-3F4E26A1D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9801"/>
            <a:ext cx="7171762" cy="511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11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C8F81-69DD-465A-87A8-CF6C16ECD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Modèle</a:t>
            </a:r>
            <a:r>
              <a:rPr lang="en-US"/>
              <a:t> de base de </a:t>
            </a:r>
            <a:r>
              <a:rPr lang="en-US" err="1"/>
              <a:t>donnéEs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B11DA65-152A-D172-946F-AA31F976C325}"/>
              </a:ext>
            </a:extLst>
          </p:cNvPr>
          <p:cNvSpPr txBox="1"/>
          <p:nvPr/>
        </p:nvSpPr>
        <p:spPr>
          <a:xfrm>
            <a:off x="7352066" y="1137515"/>
            <a:ext cx="490088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 sz="2000">
              <a:latin typeface="Corbel"/>
              <a:cs typeface="Calibri Light"/>
            </a:endParaRPr>
          </a:p>
          <a:p>
            <a:endParaRPr lang="fr-FR" sz="2000">
              <a:latin typeface="Corbel"/>
              <a:cs typeface="Calibri Light"/>
            </a:endParaRPr>
          </a:p>
          <a:p>
            <a:endParaRPr lang="fr-FR" sz="2000">
              <a:latin typeface="Corbel"/>
              <a:cs typeface="Calibri Light"/>
            </a:endParaRPr>
          </a:p>
          <a:p>
            <a:r>
              <a:rPr lang="fr-FR" sz="2000" dirty="0">
                <a:latin typeface="Corbel"/>
                <a:cs typeface="Calibri Light"/>
              </a:rPr>
              <a:t>Permet de remplacer les valeurs si elles sont :</a:t>
            </a:r>
          </a:p>
          <a:p>
            <a:pPr marL="342900" indent="-342900">
              <a:buFont typeface="Calibri"/>
              <a:buChar char="-"/>
            </a:pPr>
            <a:r>
              <a:rPr lang="fr-FR" sz="2000" dirty="0">
                <a:latin typeface="Corbel"/>
                <a:cs typeface="Calibri Light"/>
              </a:rPr>
              <a:t>manquantes</a:t>
            </a:r>
            <a:endParaRPr lang="fr-FR" dirty="0"/>
          </a:p>
          <a:p>
            <a:pPr marL="342900" indent="-342900">
              <a:buFont typeface="Calibri"/>
              <a:buChar char="-"/>
            </a:pPr>
            <a:r>
              <a:rPr lang="fr-FR" sz="2000" dirty="0">
                <a:latin typeface="Corbel"/>
                <a:cs typeface="Calibri Light"/>
              </a:rPr>
              <a:t>ou non accessibles</a:t>
            </a:r>
            <a:endParaRPr lang="fr-FR" sz="2000" dirty="0">
              <a:latin typeface="Corbel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689426-6B24-9653-2EBF-74F22798D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8377-D426-4212-BA0E-37AE18533CBA}" type="slidenum">
              <a:rPr lang="en-US" smtClean="0"/>
              <a:t>16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7D19EC3-E901-EADD-03DC-94C69EFFC329}"/>
              </a:ext>
            </a:extLst>
          </p:cNvPr>
          <p:cNvSpPr txBox="1"/>
          <p:nvPr/>
        </p:nvSpPr>
        <p:spPr>
          <a:xfrm>
            <a:off x="1694400" y="2432400"/>
            <a:ext cx="3997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b="1">
                <a:latin typeface="Corbel"/>
                <a:ea typeface="calibri light"/>
                <a:cs typeface="calibri light"/>
              </a:rPr>
              <a:t>Voici le model local :</a:t>
            </a:r>
          </a:p>
        </p:txBody>
      </p:sp>
      <p:sp>
        <p:nvSpPr>
          <p:cNvPr id="4" name="Flèche : angle droit 3">
            <a:extLst>
              <a:ext uri="{FF2B5EF4-FFF2-40B4-BE49-F238E27FC236}">
                <a16:creationId xmlns:a16="http://schemas.microsoft.com/office/drawing/2014/main" id="{B739A452-6FBB-5A91-73B1-B7577AFE5E8F}"/>
              </a:ext>
            </a:extLst>
          </p:cNvPr>
          <p:cNvSpPr/>
          <p:nvPr/>
        </p:nvSpPr>
        <p:spPr>
          <a:xfrm>
            <a:off x="7621199" y="3077999"/>
            <a:ext cx="1950000" cy="1560000"/>
          </a:xfrm>
          <a:prstGeom prst="bent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BBCDC0FE-5FF2-0985-074C-A5F0D4B1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400" y="4361400"/>
            <a:ext cx="1675200" cy="1681200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A6F7038-2884-6860-5956-1C51E1B31ADE}"/>
              </a:ext>
            </a:extLst>
          </p:cNvPr>
          <p:cNvCxnSpPr/>
          <p:nvPr/>
        </p:nvCxnSpPr>
        <p:spPr>
          <a:xfrm>
            <a:off x="10168800" y="4699800"/>
            <a:ext cx="1352400" cy="1118400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991A48A-B1D4-6B85-1242-D9566B22B52B}"/>
              </a:ext>
            </a:extLst>
          </p:cNvPr>
          <p:cNvCxnSpPr>
            <a:cxnSpLocks/>
          </p:cNvCxnSpPr>
          <p:nvPr/>
        </p:nvCxnSpPr>
        <p:spPr>
          <a:xfrm flipV="1">
            <a:off x="10168800" y="4696199"/>
            <a:ext cx="1352400" cy="1125600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0892C7C5-31BE-B0BF-8190-82800D573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6272"/>
            <a:ext cx="7593105" cy="333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71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D7D09A-50A9-5B0F-FDD8-CA0C7C803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VUE GLOBALE DE L' APPLICATION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45EC53D-FEA9-5CA9-7F65-E0883B44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8377-D426-4212-BA0E-37AE18533CBA}" type="slidenum">
              <a:rPr lang="en-US" smtClean="0"/>
              <a:t>17</a:t>
            </a:fld>
            <a:endParaRPr lang="en-US"/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1642FCA-A210-D2BC-481C-0471B1679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35" y="1812837"/>
            <a:ext cx="2328577" cy="5045318"/>
          </a:xfrm>
          <a:prstGeom prst="rect">
            <a:avLst/>
          </a:prstGeom>
        </p:spPr>
      </p:pic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15FA8AB8-9193-9AE0-E643-53235D83F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717" y="1820876"/>
            <a:ext cx="2365878" cy="5037868"/>
          </a:xfrm>
          <a:prstGeom prst="rect">
            <a:avLst/>
          </a:prstGeom>
        </p:spPr>
      </p:pic>
      <p:pic>
        <p:nvPicPr>
          <p:cNvPr id="6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424120-C9DF-4843-75A2-38D916A96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990" y="1814876"/>
            <a:ext cx="2361538" cy="503786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BC38746-54B0-CCCC-1E03-F4842B07D0E6}"/>
              </a:ext>
            </a:extLst>
          </p:cNvPr>
          <p:cNvSpPr txBox="1"/>
          <p:nvPr/>
        </p:nvSpPr>
        <p:spPr>
          <a:xfrm>
            <a:off x="508437" y="1501665"/>
            <a:ext cx="22465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Accueil :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EB27E0F-FECB-E371-E038-18BDE68DF67B}"/>
              </a:ext>
            </a:extLst>
          </p:cNvPr>
          <p:cNvSpPr txBox="1"/>
          <p:nvPr/>
        </p:nvSpPr>
        <p:spPr>
          <a:xfrm>
            <a:off x="4738850" y="1475389"/>
            <a:ext cx="22465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Carte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0E045EE-68F6-F82B-DE3B-F78E2F55EC69}"/>
              </a:ext>
            </a:extLst>
          </p:cNvPr>
          <p:cNvSpPr txBox="1"/>
          <p:nvPr/>
        </p:nvSpPr>
        <p:spPr>
          <a:xfrm>
            <a:off x="8667092" y="1475389"/>
            <a:ext cx="22465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Procédure 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5030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B3E61-6752-4658-89A0-8AFA5ACC0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onglet d'Accueil </a:t>
            </a:r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0D8B19B-4007-83F7-6B96-D296B2B9E884}"/>
              </a:ext>
            </a:extLst>
          </p:cNvPr>
          <p:cNvSpPr txBox="1"/>
          <p:nvPr/>
        </p:nvSpPr>
        <p:spPr>
          <a:xfrm>
            <a:off x="5319106" y="4060374"/>
            <a:ext cx="609528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fr-FR" dirty="0"/>
              <a:t>Consulter toute la flotte de vélos</a:t>
            </a:r>
          </a:p>
          <a:p>
            <a:pPr marL="342900" indent="-342900">
              <a:buFont typeface="Courier New"/>
              <a:buChar char="o"/>
            </a:pPr>
            <a:endParaRPr lang="fr-FR">
              <a:ea typeface="+mn-lt"/>
              <a:cs typeface="+mn-lt"/>
            </a:endParaRPr>
          </a:p>
          <a:p>
            <a:pPr marL="342900" indent="-342900">
              <a:buFont typeface="Courier New"/>
              <a:buChar char="o"/>
            </a:pPr>
            <a:r>
              <a:rPr lang="fr-FR" dirty="0">
                <a:ea typeface="+mn-lt"/>
                <a:cs typeface="+mn-lt"/>
              </a:rPr>
              <a:t>Visualiser les vélos à recharger</a:t>
            </a:r>
          </a:p>
          <a:p>
            <a:pPr marL="342900" indent="-342900">
              <a:buFont typeface="Courier New"/>
              <a:buChar char="o"/>
            </a:pPr>
            <a:endParaRPr lang="fr-FR"/>
          </a:p>
          <a:p>
            <a:pPr marL="342900" indent="-342900">
              <a:buFont typeface="Courier New"/>
              <a:buChar char="o"/>
            </a:pPr>
            <a:r>
              <a:rPr lang="fr-FR" dirty="0"/>
              <a:t>Accéder aux autres pages de l'application </a:t>
            </a:r>
          </a:p>
          <a:p>
            <a:pPr marL="285750" indent="-285750">
              <a:buFont typeface="Courier New"/>
              <a:buChar char="o"/>
            </a:pPr>
            <a:endParaRPr lang="fr-FR" dirty="0">
              <a:latin typeface="Corbel" panose="020B0503020204020204"/>
              <a:cs typeface="Calibri Light"/>
            </a:endParaRPr>
          </a:p>
          <a:p>
            <a:pPr marL="285750" indent="-285750">
              <a:buFont typeface="Courier New"/>
              <a:buChar char="o"/>
            </a:pPr>
            <a:r>
              <a:rPr lang="fr-FR" dirty="0">
                <a:latin typeface="Corbel" panose="020B0503020204020204"/>
                <a:cs typeface="Calibri Light"/>
              </a:rPr>
              <a:t>2 icones de batterie (chargée ou déchargée)</a:t>
            </a:r>
            <a:endParaRPr lang="fr-FR" dirty="0">
              <a:cs typeface="Calibri Light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E067B28-72D0-72EF-6C39-3D63A542C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8377-D426-4212-BA0E-37AE18533CBA}" type="slidenum">
              <a:rPr lang="en-US" smtClean="0"/>
              <a:t>18</a:t>
            </a:fld>
            <a:endParaRPr lang="fr-FR"/>
          </a:p>
        </p:txBody>
      </p:sp>
      <p:pic>
        <p:nvPicPr>
          <p:cNvPr id="8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889DA421-2794-6307-0470-764EFACAA2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00713" y="1814794"/>
            <a:ext cx="2414353" cy="5041314"/>
          </a:xfrm>
        </p:spPr>
      </p:pic>
      <p:pic>
        <p:nvPicPr>
          <p:cNvPr id="11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2A1BBDC2-8E2A-B030-21F4-95F4C24CA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207" y="2436219"/>
            <a:ext cx="1956010" cy="269844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953E224-C3EA-99C2-23A7-C1637BAF288C}"/>
              </a:ext>
            </a:extLst>
          </p:cNvPr>
          <p:cNvSpPr txBox="1"/>
          <p:nvPr/>
        </p:nvSpPr>
        <p:spPr>
          <a:xfrm>
            <a:off x="10513830" y="1885913"/>
            <a:ext cx="130650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500" b="1">
                <a:cs typeface="Arial"/>
              </a:rPr>
              <a:t>Popup :</a:t>
            </a:r>
            <a:endParaRPr lang="fr-FR" sz="2500" b="1"/>
          </a:p>
        </p:txBody>
      </p:sp>
      <p:pic>
        <p:nvPicPr>
          <p:cNvPr id="15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C0F9E45C-AC17-D7B3-3007-9ED3127E0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" y="1812428"/>
            <a:ext cx="2357921" cy="50468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B29807E6-3826-1486-A5FC-451A243DDA99}"/>
                  </a:ext>
                </a:extLst>
              </p14:cNvPr>
              <p14:cNvContentPartPr/>
              <p14:nvPr/>
            </p14:nvContentPartPr>
            <p14:xfrm>
              <a:off x="2051524" y="4810893"/>
              <a:ext cx="146012" cy="186471"/>
            </p14:xfrm>
          </p:contentPart>
        </mc:Choice>
        <mc:Fallback xmlns=""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B29807E6-3826-1486-A5FC-451A243DDA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3542" y="4792929"/>
                <a:ext cx="181616" cy="2220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EE6E42CC-8AF1-3FDE-BEA8-F655EE8203F7}"/>
                  </a:ext>
                </a:extLst>
              </p14:cNvPr>
              <p14:cNvContentPartPr/>
              <p14:nvPr/>
            </p14:nvContentPartPr>
            <p14:xfrm>
              <a:off x="4718523" y="4786313"/>
              <a:ext cx="133755" cy="162259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EE6E42CC-8AF1-3FDE-BEA8-F655EE8203F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00593" y="4768324"/>
                <a:ext cx="169256" cy="197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983F6F89-301D-BB28-FE8B-19332679FBC4}"/>
                  </a:ext>
                </a:extLst>
              </p14:cNvPr>
              <p14:cNvContentPartPr/>
              <p14:nvPr/>
            </p14:nvContentPartPr>
            <p14:xfrm>
              <a:off x="11010640" y="4687990"/>
              <a:ext cx="146749" cy="149918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983F6F89-301D-BB28-FE8B-19332679FBC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92656" y="4670014"/>
                <a:ext cx="182357" cy="185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C0F3CCDA-DDDC-76A6-BAB4-C4D2A130FAB3}"/>
                  </a:ext>
                </a:extLst>
              </p14:cNvPr>
              <p14:cNvContentPartPr/>
              <p14:nvPr/>
            </p14:nvContentPartPr>
            <p14:xfrm>
              <a:off x="11724007" y="2733828"/>
              <a:ext cx="146215" cy="235971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C0F3CCDA-DDDC-76A6-BAB4-C4D2A130FAB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706044" y="2715870"/>
                <a:ext cx="181781" cy="2715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Flèche : gauche 6">
            <a:extLst>
              <a:ext uri="{FF2B5EF4-FFF2-40B4-BE49-F238E27FC236}">
                <a16:creationId xmlns:a16="http://schemas.microsoft.com/office/drawing/2014/main" id="{46826F0B-335F-6237-C47C-2BC748553957}"/>
              </a:ext>
            </a:extLst>
          </p:cNvPr>
          <p:cNvSpPr/>
          <p:nvPr/>
        </p:nvSpPr>
        <p:spPr>
          <a:xfrm>
            <a:off x="4160142" y="3111604"/>
            <a:ext cx="1675140" cy="37155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ADCCB2A-82E5-EF3E-F042-15A3E06632AB}"/>
              </a:ext>
            </a:extLst>
          </p:cNvPr>
          <p:cNvSpPr txBox="1"/>
          <p:nvPr/>
        </p:nvSpPr>
        <p:spPr>
          <a:xfrm>
            <a:off x="5914630" y="3104047"/>
            <a:ext cx="2369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dirty="0"/>
              <a:t>A recharger (- 15 %)</a:t>
            </a:r>
          </a:p>
        </p:txBody>
      </p:sp>
    </p:spTree>
    <p:extLst>
      <p:ext uri="{BB962C8B-B14F-4D97-AF65-F5344CB8AC3E}">
        <p14:creationId xmlns:p14="http://schemas.microsoft.com/office/powerpoint/2010/main" val="3952223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6BF558-88FD-4F4B-B292-D3D7970DE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Onglet carte</a:t>
            </a:r>
            <a:endParaRPr lang="en-US" err="1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4566192-82EC-CAF5-B799-86EDA4277FE0}"/>
              </a:ext>
            </a:extLst>
          </p:cNvPr>
          <p:cNvSpPr txBox="1"/>
          <p:nvPr/>
        </p:nvSpPr>
        <p:spPr>
          <a:xfrm>
            <a:off x="3291652" y="2696621"/>
            <a:ext cx="839091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fr-FR" sz="2400"/>
              <a:t>Répertorie les vélos ayant moins de 15 % de batterie</a:t>
            </a:r>
          </a:p>
          <a:p>
            <a:pPr marL="342900" indent="-342900">
              <a:buFont typeface="Courier New"/>
              <a:buChar char="o"/>
            </a:pPr>
            <a:endParaRPr lang="fr-FR" sz="2400"/>
          </a:p>
          <a:p>
            <a:pPr marL="342900" indent="-342900">
              <a:buFont typeface="Courier New"/>
              <a:buChar char="o"/>
            </a:pPr>
            <a:endParaRPr lang="fr-FR" sz="2400">
              <a:latin typeface="Corbel"/>
              <a:cs typeface="Calibri Light"/>
            </a:endParaRPr>
          </a:p>
          <a:p>
            <a:pPr marL="342900" indent="-342900">
              <a:buFont typeface="Courier New"/>
              <a:buChar char="o"/>
            </a:pPr>
            <a:endParaRPr lang="fr-FR" sz="2400">
              <a:latin typeface="Corbel"/>
              <a:cs typeface="Calibri Light"/>
            </a:endParaRPr>
          </a:p>
          <a:p>
            <a:r>
              <a:rPr lang="fr-FR" sz="2400">
                <a:latin typeface="Corbel"/>
                <a:cs typeface="Calibri Light"/>
              </a:rPr>
              <a:t>A)  </a:t>
            </a:r>
            <a:r>
              <a:rPr lang="fr-FR" sz="2400" b="1">
                <a:latin typeface="Corbel"/>
                <a:cs typeface="Calibri Light"/>
              </a:rPr>
              <a:t>Ouvrir Google </a:t>
            </a:r>
            <a:r>
              <a:rPr lang="fr-FR" sz="2400" b="1" err="1">
                <a:latin typeface="Corbel"/>
                <a:cs typeface="Calibri Light"/>
              </a:rPr>
              <a:t>Maps</a:t>
            </a:r>
            <a:endParaRPr lang="fr-FR" sz="2400" b="1"/>
          </a:p>
          <a:p>
            <a:endParaRPr lang="fr-FR" sz="2400">
              <a:latin typeface="Corbel"/>
              <a:cs typeface="Calibri Light"/>
            </a:endParaRPr>
          </a:p>
          <a:p>
            <a:endParaRPr lang="fr-FR" sz="2400">
              <a:latin typeface="Corbel"/>
              <a:cs typeface="Calibri Light"/>
            </a:endParaRPr>
          </a:p>
          <a:p>
            <a:endParaRPr lang="fr-FR" sz="2400">
              <a:latin typeface="Corbel"/>
              <a:cs typeface="Calibri Light"/>
            </a:endParaRPr>
          </a:p>
          <a:p>
            <a:endParaRPr lang="fr-FR" sz="2400">
              <a:latin typeface="Corbel"/>
              <a:cs typeface="Calibri Light"/>
            </a:endParaRPr>
          </a:p>
          <a:p>
            <a:r>
              <a:rPr lang="fr-FR" sz="2400">
                <a:latin typeface="Corbel"/>
                <a:cs typeface="Calibri Light"/>
              </a:rPr>
              <a:t>B)  </a:t>
            </a:r>
            <a:r>
              <a:rPr lang="fr-FR" sz="2400" b="1">
                <a:latin typeface="Corbel"/>
                <a:cs typeface="Calibri Light"/>
              </a:rPr>
              <a:t>Requête HTTP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D9AA8C8-18C0-3BE3-A271-8B763B4FE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8377-D426-4212-BA0E-37AE18533CBA}" type="slidenum">
              <a:rPr lang="en-US" smtClean="0"/>
              <a:t>19</a:t>
            </a:fld>
            <a:endParaRPr lang="fr-FR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F2244E8A-0967-7A27-4607-B07E8DC45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85" y="1827160"/>
            <a:ext cx="2324789" cy="5030673"/>
          </a:xfrm>
          <a:prstGeom prst="rect">
            <a:avLst/>
          </a:prstGeom>
        </p:spPr>
      </p:pic>
      <p:pic>
        <p:nvPicPr>
          <p:cNvPr id="6" name="Image 6" descr="Une image contenant logo&#10;&#10;Description générée automatiquement">
            <a:extLst>
              <a:ext uri="{FF2B5EF4-FFF2-40B4-BE49-F238E27FC236}">
                <a16:creationId xmlns:a16="http://schemas.microsoft.com/office/drawing/2014/main" id="{9EC903C9-68D7-5BBE-4637-2379E207B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60" y="3578051"/>
            <a:ext cx="1121664" cy="1012539"/>
          </a:xfrm>
          <a:prstGeom prst="rect">
            <a:avLst/>
          </a:prstGeom>
        </p:spPr>
      </p:pic>
      <p:pic>
        <p:nvPicPr>
          <p:cNvPr id="7" name="Image 7" descr="Une image contenant logo&#10;&#10;Description générée automatiquement">
            <a:extLst>
              <a:ext uri="{FF2B5EF4-FFF2-40B4-BE49-F238E27FC236}">
                <a16:creationId xmlns:a16="http://schemas.microsoft.com/office/drawing/2014/main" id="{F87F36A5-4499-4B01-87CB-A0FBDFFB5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944" y="5900374"/>
            <a:ext cx="1292352" cy="67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13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237B7956-A553-41D5-8F6E-3214FE1AA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14C5E7D1-5B1B-43B4-A338-E9D0077BA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4585560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886B25-9F40-49C8-07F3-2024EA872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4674398"/>
            <a:ext cx="9784080" cy="1508760"/>
          </a:xfrm>
        </p:spPr>
        <p:txBody>
          <a:bodyPr>
            <a:normAutofit/>
          </a:bodyPr>
          <a:lstStyle/>
          <a:p>
            <a:pPr algn="ctr"/>
            <a:r>
              <a:rPr lang="fr-FR"/>
              <a:t>Sommaire</a:t>
            </a:r>
          </a:p>
        </p:txBody>
      </p:sp>
      <p:graphicFrame>
        <p:nvGraphicFramePr>
          <p:cNvPr id="10" name="Espace réservé du contenu 2">
            <a:extLst>
              <a:ext uri="{FF2B5EF4-FFF2-40B4-BE49-F238E27FC236}">
                <a16:creationId xmlns:a16="http://schemas.microsoft.com/office/drawing/2014/main" id="{8E6C528A-CF48-D491-65F8-FA0BFC5BF7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4996724"/>
              </p:ext>
            </p:extLst>
          </p:nvPr>
        </p:nvGraphicFramePr>
        <p:xfrm>
          <a:off x="1203325" y="643467"/>
          <a:ext cx="9783763" cy="3298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B7B5F27F-9F32-8FB9-CF5B-CF3CFEF4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8377-D426-4212-BA0E-37AE18533CBA}" type="slidenum">
              <a:rPr lang="en-US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59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3390F5-6C18-78A5-3605-C54F5934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A)  Google </a:t>
            </a:r>
            <a:r>
              <a:rPr lang="fr-FR" err="1"/>
              <a:t>maps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75635BA-7F51-6F1D-7BB3-40DFA4662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8377-D426-4212-BA0E-37AE18533CBA}" type="slidenum">
              <a:rPr lang="en-US" smtClean="0"/>
              <a:t>20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4CBC206-2B27-3ECD-25F3-8C9BFFB5B851}"/>
              </a:ext>
            </a:extLst>
          </p:cNvPr>
          <p:cNvSpPr txBox="1"/>
          <p:nvPr/>
        </p:nvSpPr>
        <p:spPr>
          <a:xfrm>
            <a:off x="147971" y="3723498"/>
            <a:ext cx="8667639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 sz="2000">
              <a:latin typeface="Corbel"/>
              <a:cs typeface="Calibri Light"/>
            </a:endParaRPr>
          </a:p>
          <a:p>
            <a:endParaRPr lang="fr-FR" sz="2000">
              <a:latin typeface="Corbel"/>
              <a:cs typeface="Calibri Light"/>
            </a:endParaRPr>
          </a:p>
          <a:p>
            <a:r>
              <a:rPr lang="fr-FR" sz="2000">
                <a:latin typeface="Corbel"/>
                <a:cs typeface="Calibri Light"/>
              </a:rPr>
              <a:t>Dans ce bout de code :</a:t>
            </a:r>
          </a:p>
          <a:p>
            <a:endParaRPr lang="fr-FR" sz="2000">
              <a:latin typeface="Corbel"/>
              <a:cs typeface="Calibri Light"/>
            </a:endParaRPr>
          </a:p>
          <a:p>
            <a:pPr marL="342900" indent="-342900">
              <a:buFont typeface="Courier New"/>
              <a:buChar char="o"/>
            </a:pPr>
            <a:r>
              <a:rPr lang="fr-FR" sz="2000">
                <a:latin typeface="Corbel"/>
                <a:cs typeface="Calibri Light"/>
              </a:rPr>
              <a:t>On trouve le bouton avec le ID que je lui ai attribué :  </a:t>
            </a:r>
            <a:r>
              <a:rPr lang="fr-FR" sz="2000" b="1" err="1">
                <a:solidFill>
                  <a:srgbClr val="FFFFFF"/>
                </a:solidFill>
                <a:latin typeface="Corbel"/>
                <a:cs typeface="Calibri Light"/>
              </a:rPr>
              <a:t>maps_button</a:t>
            </a:r>
            <a:r>
              <a:rPr lang="fr-FR" sz="2000" b="1">
                <a:latin typeface="Corbel"/>
                <a:cs typeface="Calibri Light"/>
              </a:rPr>
              <a:t>.</a:t>
            </a:r>
          </a:p>
          <a:p>
            <a:pPr marL="342900" indent="-342900">
              <a:buFont typeface="Courier New"/>
              <a:buChar char="o"/>
            </a:pPr>
            <a:endParaRPr lang="fr-FR" sz="2000">
              <a:latin typeface="Corbel"/>
              <a:cs typeface="Calibri Light"/>
            </a:endParaRPr>
          </a:p>
          <a:p>
            <a:pPr marL="342900" indent="-342900">
              <a:buFont typeface="Courier New"/>
              <a:buChar char="o"/>
            </a:pPr>
            <a:r>
              <a:rPr lang="fr-FR" sz="2000">
                <a:latin typeface="Corbel"/>
                <a:cs typeface="Calibri Light"/>
              </a:rPr>
              <a:t>Le </a:t>
            </a:r>
            <a:r>
              <a:rPr lang="fr-FR" sz="2000" b="1" err="1">
                <a:latin typeface="Corbel"/>
                <a:cs typeface="Calibri Light"/>
              </a:rPr>
              <a:t>setOnClickListener</a:t>
            </a:r>
            <a:r>
              <a:rPr lang="fr-FR" sz="2000">
                <a:latin typeface="Corbel"/>
                <a:cs typeface="Calibri Light"/>
              </a:rPr>
              <a:t> se traduit par : dès qu’on clique sur le bouton.</a:t>
            </a:r>
          </a:p>
          <a:p>
            <a:pPr marL="342900" indent="-342900">
              <a:buFont typeface="Courier New"/>
              <a:buChar char="o"/>
            </a:pPr>
            <a:endParaRPr lang="fr-FR" sz="2000">
              <a:latin typeface="Corbel"/>
              <a:cs typeface="Calibri Light"/>
            </a:endParaRPr>
          </a:p>
          <a:p>
            <a:pPr marL="342900" indent="-342900">
              <a:buFont typeface="Courier New"/>
              <a:buChar char="o"/>
            </a:pPr>
            <a:r>
              <a:rPr lang="fr-FR" sz="2000">
                <a:latin typeface="Corbel"/>
                <a:cs typeface="Calibri Light"/>
              </a:rPr>
              <a:t>Et on ouvre </a:t>
            </a:r>
            <a:r>
              <a:rPr lang="fr-FR" sz="2000" err="1">
                <a:latin typeface="Corbel"/>
                <a:cs typeface="Calibri Light"/>
              </a:rPr>
              <a:t>Maps</a:t>
            </a:r>
            <a:r>
              <a:rPr lang="fr-FR" sz="2000">
                <a:latin typeface="Corbel"/>
                <a:cs typeface="Calibri Light"/>
              </a:rPr>
              <a:t> avec nos deux variables intégrées dans l’URL.</a:t>
            </a:r>
          </a:p>
          <a:p>
            <a:pPr algn="l"/>
            <a:endParaRPr lang="fr-FR" sz="2000"/>
          </a:p>
        </p:txBody>
      </p:sp>
      <p:pic>
        <p:nvPicPr>
          <p:cNvPr id="10" name="Image 6" descr="Une image contenant logo&#10;&#10;Description générée automatiquement">
            <a:extLst>
              <a:ext uri="{FF2B5EF4-FFF2-40B4-BE49-F238E27FC236}">
                <a16:creationId xmlns:a16="http://schemas.microsoft.com/office/drawing/2014/main" id="{72399762-38EB-31DA-2B6A-EBB330A87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" y="2090627"/>
            <a:ext cx="2029968" cy="183549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DBE288B-224A-2058-8D81-CD39223226CD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F935BCCD-218F-8E53-407B-E7E356779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849" y="2956317"/>
            <a:ext cx="9430602" cy="12069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AA8B1018-8DE7-79D4-A98D-34E1174B856B}"/>
                  </a:ext>
                </a:extLst>
              </p14:cNvPr>
              <p14:cNvContentPartPr/>
              <p14:nvPr/>
            </p14:nvContentPartPr>
            <p14:xfrm>
              <a:off x="6489356" y="3072513"/>
              <a:ext cx="202028" cy="127311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AA8B1018-8DE7-79D4-A98D-34E1174B85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1382" y="3054582"/>
                <a:ext cx="237617" cy="162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536F4D10-F62D-5C5B-D884-37222B586C97}"/>
                  </a:ext>
                </a:extLst>
              </p14:cNvPr>
              <p14:cNvContentPartPr/>
              <p14:nvPr/>
            </p14:nvContentPartPr>
            <p14:xfrm>
              <a:off x="3656509" y="3233877"/>
              <a:ext cx="214556" cy="181085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536F4D10-F62D-5C5B-D884-37222B586C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8539" y="3216272"/>
                <a:ext cx="250136" cy="216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54893556-99FD-E83B-8290-C62155F65D2A}"/>
                  </a:ext>
                </a:extLst>
              </p14:cNvPr>
              <p14:cNvContentPartPr/>
              <p14:nvPr/>
            </p14:nvContentPartPr>
            <p14:xfrm>
              <a:off x="6113229" y="3780724"/>
              <a:ext cx="187275" cy="183394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54893556-99FD-E83B-8290-C62155F65D2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5616" y="3763104"/>
                <a:ext cx="222861" cy="2189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2561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0E674-A20C-63BB-F889-29BE1864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40" y="255421"/>
            <a:ext cx="9784080" cy="1508760"/>
          </a:xfrm>
        </p:spPr>
        <p:txBody>
          <a:bodyPr/>
          <a:lstStyle/>
          <a:p>
            <a:r>
              <a:rPr lang="fr-FR"/>
              <a:t>B)  Requête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95CEE6-9062-744F-1D52-4869E2A6F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8377-D426-4212-BA0E-37AE18533CBA}" type="slidenum">
              <a:rPr lang="en-US" smtClean="0"/>
              <a:t>21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618DB01-BF6D-F4FB-2096-C58A72633A27}"/>
              </a:ext>
            </a:extLst>
          </p:cNvPr>
          <p:cNvSpPr txBox="1"/>
          <p:nvPr/>
        </p:nvSpPr>
        <p:spPr>
          <a:xfrm>
            <a:off x="71099" y="3296009"/>
            <a:ext cx="41947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 dirty="0">
                <a:latin typeface="Corbel"/>
                <a:cs typeface="Calibri Light"/>
              </a:rPr>
              <a:t>Générer  un </a:t>
            </a:r>
            <a:r>
              <a:rPr lang="fr-FR" sz="2400" b="1" dirty="0" err="1">
                <a:latin typeface="Corbel"/>
                <a:cs typeface="Calibri Light"/>
              </a:rPr>
              <a:t>bearer</a:t>
            </a:r>
            <a:r>
              <a:rPr lang="fr-FR" sz="2400" b="1" dirty="0">
                <a:latin typeface="Corbel"/>
                <a:cs typeface="Calibri Light"/>
              </a:rPr>
              <a:t> </a:t>
            </a:r>
            <a:r>
              <a:rPr lang="fr-FR" sz="2400" b="1" dirty="0" err="1">
                <a:latin typeface="Corbel"/>
                <a:cs typeface="Calibri Light"/>
              </a:rPr>
              <a:t>token</a:t>
            </a:r>
            <a:endParaRPr lang="fr-FR" sz="2400" b="1" dirty="0">
              <a:latin typeface="Corbel"/>
              <a:cs typeface="Calibri Ligh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186992-DDE2-3B7B-74D3-940B5AC7AC77}"/>
              </a:ext>
            </a:extLst>
          </p:cNvPr>
          <p:cNvSpPr txBox="1"/>
          <p:nvPr/>
        </p:nvSpPr>
        <p:spPr>
          <a:xfrm>
            <a:off x="72830" y="4185820"/>
            <a:ext cx="4992242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dirty="0">
                <a:latin typeface="Corbel"/>
                <a:cs typeface="Calibri Light"/>
              </a:rPr>
              <a:t>Accès à ces informations durant 24h.</a:t>
            </a:r>
            <a:endParaRPr lang="fr-FR" sz="2000" dirty="0" err="1">
              <a:latin typeface="Corbel"/>
              <a:cs typeface="Calibri Light"/>
            </a:endParaRPr>
          </a:p>
          <a:p>
            <a:endParaRPr lang="fr-FR" sz="2000">
              <a:latin typeface="Corbel"/>
              <a:cs typeface="Calibri Light"/>
            </a:endParaRPr>
          </a:p>
          <a:p>
            <a:r>
              <a:rPr lang="fr-FR" sz="2000" dirty="0">
                <a:latin typeface="Corbel"/>
                <a:cs typeface="Calibri Light"/>
              </a:rPr>
              <a:t>J’utilise </a:t>
            </a:r>
            <a:r>
              <a:rPr lang="fr-FR" sz="2000" dirty="0" err="1">
                <a:latin typeface="Corbel"/>
                <a:cs typeface="Calibri Light"/>
              </a:rPr>
              <a:t>okhttp</a:t>
            </a:r>
            <a:r>
              <a:rPr lang="fr-FR" sz="2000" dirty="0">
                <a:latin typeface="Corbel"/>
                <a:cs typeface="Calibri Light"/>
              </a:rPr>
              <a:t> qui permet de faire un GET.</a:t>
            </a:r>
            <a:endParaRPr lang="fr-FR" sz="2000" dirty="0">
              <a:cs typeface="Calibri Light"/>
            </a:endParaRPr>
          </a:p>
          <a:p>
            <a:endParaRPr lang="fr-FR" sz="2000" dirty="0">
              <a:latin typeface="Corbel"/>
              <a:cs typeface="Calibri Light"/>
            </a:endParaRPr>
          </a:p>
          <a:p>
            <a:pPr marL="342900" indent="-342900">
              <a:buFont typeface="Courier New"/>
              <a:buChar char="o"/>
            </a:pPr>
            <a:r>
              <a:rPr lang="fr-FR" sz="2000" dirty="0">
                <a:latin typeface="Corbel"/>
                <a:cs typeface="Calibri Light"/>
              </a:rPr>
              <a:t>Convertir le tout en JSON</a:t>
            </a:r>
          </a:p>
          <a:p>
            <a:pPr marL="342900" indent="-342900">
              <a:buFont typeface="Courier New"/>
              <a:buChar char="o"/>
            </a:pPr>
            <a:r>
              <a:rPr lang="fr-FR" sz="2000" dirty="0">
                <a:latin typeface="Corbel"/>
                <a:cs typeface="Calibri Light"/>
              </a:rPr>
              <a:t>Split des données</a:t>
            </a:r>
          </a:p>
          <a:p>
            <a:pPr marL="342900" indent="-342900">
              <a:buFont typeface="Courier New"/>
              <a:buChar char="o"/>
            </a:pPr>
            <a:r>
              <a:rPr lang="fr-FR" sz="2000" dirty="0">
                <a:latin typeface="Corbel"/>
                <a:cs typeface="Calibri Light"/>
              </a:rPr>
              <a:t>Réinjection </a:t>
            </a:r>
            <a:r>
              <a:rPr lang="fr-FR" sz="2000" dirty="0" err="1">
                <a:latin typeface="Corbel"/>
                <a:cs typeface="Calibri Light"/>
              </a:rPr>
              <a:t>Firebase</a:t>
            </a:r>
            <a:endParaRPr lang="fr-FR" sz="2000" dirty="0" err="1">
              <a:cs typeface="Calibri Light"/>
            </a:endParaRPr>
          </a:p>
        </p:txBody>
      </p:sp>
      <p:pic>
        <p:nvPicPr>
          <p:cNvPr id="8" name="Image 7" descr="Une image contenant logo&#10;&#10;Description générée automatiquement">
            <a:extLst>
              <a:ext uri="{FF2B5EF4-FFF2-40B4-BE49-F238E27FC236}">
                <a16:creationId xmlns:a16="http://schemas.microsoft.com/office/drawing/2014/main" id="{4EE96D05-C792-6046-1801-2258CD20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36" y="621238"/>
            <a:ext cx="1292352" cy="671668"/>
          </a:xfrm>
          <a:prstGeom prst="rect">
            <a:avLst/>
          </a:prstGeom>
        </p:spPr>
      </p:pic>
      <p:pic>
        <p:nvPicPr>
          <p:cNvPr id="9" name="Image 9" descr="Une image contenant logo&#10;&#10;Description générée automatiquement">
            <a:extLst>
              <a:ext uri="{FF2B5EF4-FFF2-40B4-BE49-F238E27FC236}">
                <a16:creationId xmlns:a16="http://schemas.microsoft.com/office/drawing/2014/main" id="{1FF1D2C2-13FD-2120-A139-CE233C96F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244" y="2228473"/>
            <a:ext cx="1840992" cy="379251"/>
          </a:xfrm>
          <a:prstGeom prst="rect">
            <a:avLst/>
          </a:prstGeom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98E59291-199C-8F67-8E88-84A522C49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" y="1776984"/>
            <a:ext cx="1292352" cy="1292352"/>
          </a:xfrm>
          <a:prstGeom prst="rect">
            <a:avLst/>
          </a:prstGeom>
        </p:spPr>
      </p:pic>
      <p:pic>
        <p:nvPicPr>
          <p:cNvPr id="12" name="Image 12" descr="Une image contenant logo&#10;&#10;Description générée automatiquement">
            <a:extLst>
              <a:ext uri="{FF2B5EF4-FFF2-40B4-BE49-F238E27FC236}">
                <a16:creationId xmlns:a16="http://schemas.microsoft.com/office/drawing/2014/main" id="{36A734FC-A433-82B1-F53E-910ABC1E1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4497" y="2996381"/>
            <a:ext cx="1059978" cy="1046406"/>
          </a:xfrm>
          <a:prstGeom prst="rect">
            <a:avLst/>
          </a:prstGeom>
        </p:spPr>
      </p:pic>
      <p:pic>
        <p:nvPicPr>
          <p:cNvPr id="11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825AC939-19F7-3B6F-1542-ABDA8C0B2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364" y="-4751"/>
            <a:ext cx="5997388" cy="52986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7C210C04-17B3-EF8C-2836-6418CA9378B4}"/>
                  </a:ext>
                </a:extLst>
              </p14:cNvPr>
              <p14:cNvContentPartPr/>
              <p14:nvPr/>
            </p14:nvContentPartPr>
            <p14:xfrm>
              <a:off x="6272772" y="33477"/>
              <a:ext cx="124405" cy="165709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7C210C04-17B3-EF8C-2836-6418CA9378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54846" y="15504"/>
                <a:ext cx="159898" cy="201295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7E8D0EB1-FC84-71A8-7791-B19FA40E3A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8706" y="5879679"/>
            <a:ext cx="9323294" cy="100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86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FBA5A-3597-79B7-11BD-8E2C41483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0B99EB7-618D-E8BA-3177-BFE1A0A44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8377-D426-4212-BA0E-37AE18533CBA}" type="slidenum">
              <a:rPr lang="en-US" smtClean="0"/>
              <a:t>22</a:t>
            </a:fld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C9FB58-7CCC-EED9-11A4-D0890C945D63}"/>
              </a:ext>
            </a:extLst>
          </p:cNvPr>
          <p:cNvSpPr txBox="1"/>
          <p:nvPr/>
        </p:nvSpPr>
        <p:spPr>
          <a:xfrm>
            <a:off x="3511916" y="2052291"/>
            <a:ext cx="769509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fr-FR" sz="2200">
                <a:latin typeface="Corbel"/>
                <a:cs typeface="Calibri Light"/>
              </a:rPr>
              <a:t>Constructeur (</a:t>
            </a:r>
            <a:r>
              <a:rPr lang="fr-FR" sz="2200" b="1" i="1" err="1">
                <a:latin typeface="Corbel"/>
                <a:cs typeface="Calibri Light"/>
              </a:rPr>
              <a:t>onCreateView</a:t>
            </a:r>
            <a:r>
              <a:rPr lang="fr-FR" sz="2200">
                <a:latin typeface="Corbel"/>
                <a:cs typeface="Calibri Light"/>
              </a:rPr>
              <a:t>) </a:t>
            </a:r>
            <a:endParaRPr lang="fr-FR"/>
          </a:p>
          <a:p>
            <a:endParaRPr lang="fr-FR" sz="2200">
              <a:latin typeface="Corbel"/>
              <a:cs typeface="Calibri Light"/>
            </a:endParaRPr>
          </a:p>
          <a:p>
            <a:pPr marL="342900" indent="-342900">
              <a:buFont typeface="Courier New"/>
              <a:buChar char="o"/>
            </a:pPr>
            <a:r>
              <a:rPr lang="fr-FR" sz="2200">
                <a:latin typeface="Corbel"/>
                <a:cs typeface="Calibri Light"/>
              </a:rPr>
              <a:t>Informations actualisées en temps réel.</a:t>
            </a:r>
            <a:endParaRPr lang="fr-FR"/>
          </a:p>
        </p:txBody>
      </p:sp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B94F917A-642E-CBC6-8E2B-F55E33B81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6" y="3243460"/>
            <a:ext cx="10964691" cy="30959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CC9CC9B2-7198-5788-C759-9F3A1CE30039}"/>
                  </a:ext>
                </a:extLst>
              </p14:cNvPr>
              <p14:cNvContentPartPr/>
              <p14:nvPr/>
            </p14:nvContentPartPr>
            <p14:xfrm>
              <a:off x="3155170" y="3394708"/>
              <a:ext cx="201044" cy="177765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CC9CC9B2-7198-5788-C759-9F3A1CE300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7220" y="3376752"/>
                <a:ext cx="236586" cy="2133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Encre 13">
                <a:extLst>
                  <a:ext uri="{FF2B5EF4-FFF2-40B4-BE49-F238E27FC236}">
                    <a16:creationId xmlns:a16="http://schemas.microsoft.com/office/drawing/2014/main" id="{B7A90F5E-24B5-1D03-B78C-38DEFA38C3BD}"/>
                  </a:ext>
                </a:extLst>
              </p14:cNvPr>
              <p14:cNvContentPartPr/>
              <p14:nvPr/>
            </p14:nvContentPartPr>
            <p14:xfrm>
              <a:off x="2123547" y="5986807"/>
              <a:ext cx="145636" cy="117041"/>
            </p14:xfrm>
          </p:contentPart>
        </mc:Choice>
        <mc:Fallback xmlns="">
          <p:pic>
            <p:nvPicPr>
              <p:cNvPr id="14" name="Encre 13">
                <a:extLst>
                  <a:ext uri="{FF2B5EF4-FFF2-40B4-BE49-F238E27FC236}">
                    <a16:creationId xmlns:a16="http://schemas.microsoft.com/office/drawing/2014/main" id="{B7A90F5E-24B5-1D03-B78C-38DEFA38C3B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05567" y="5968856"/>
                <a:ext cx="181236" cy="152584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A3CDCF74-D65C-5FF5-0300-D9579A98528D}"/>
              </a:ext>
            </a:extLst>
          </p:cNvPr>
          <p:cNvSpPr txBox="1"/>
          <p:nvPr/>
        </p:nvSpPr>
        <p:spPr>
          <a:xfrm>
            <a:off x="4724400" y="3200400"/>
            <a:ext cx="2743200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9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881929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4025239F-A6FB-43A8-BD4A-3FB7C0B48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5EF35B-201C-44F0-B571-2B74F9527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0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1F4915-000C-4282-BF66-7FB933D73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-142"/>
            <a:ext cx="5598957" cy="9900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>
                <a:solidFill>
                  <a:schemeClr val="bg1"/>
                </a:solidFill>
              </a:rPr>
              <a:t>ONGLET </a:t>
            </a:r>
            <a:r>
              <a:rPr lang="en-US" sz="3400" err="1">
                <a:solidFill>
                  <a:schemeClr val="bg1"/>
                </a:solidFill>
              </a:rPr>
              <a:t>procédure</a:t>
            </a:r>
            <a:endParaRPr lang="en-US" sz="3400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B13B8EC-3930-B0A9-51CD-7789826125E0}"/>
              </a:ext>
            </a:extLst>
          </p:cNvPr>
          <p:cNvSpPr txBox="1"/>
          <p:nvPr/>
        </p:nvSpPr>
        <p:spPr>
          <a:xfrm>
            <a:off x="643467" y="2011680"/>
            <a:ext cx="5598957" cy="42062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"/>
            </a:pPr>
            <a:endParaRPr lang="en-US" sz="1900" b="1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BF33555-1B12-49B5-BADE-CEAB32216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1186" y="0"/>
            <a:ext cx="53008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741297D0-A7CB-6F05-0DB6-77BB6E50F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277" y="-142"/>
            <a:ext cx="3140057" cy="686085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A2335DC-103C-3E66-E620-8412D3B7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2269" y="6422854"/>
            <a:ext cx="946264" cy="365125"/>
          </a:xfrm>
        </p:spPr>
        <p:txBody>
          <a:bodyPr vert="horz" lIns="4572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BF4B8377-D426-4212-BA0E-37AE18533CBA}" type="slidenum">
              <a:rPr lang="en-US">
                <a:solidFill>
                  <a:schemeClr val="tx2"/>
                </a:solidFill>
              </a:rPr>
              <a:pPr algn="r" defTabSz="914400">
                <a:spcAft>
                  <a:spcPts val="600"/>
                </a:spcAft>
              </a:pPr>
              <a:t>23</a:t>
            </a:fld>
            <a:endParaRPr lang="en-US">
              <a:solidFill>
                <a:schemeClr val="tx2"/>
              </a:solidFill>
            </a:endParaRPr>
          </a:p>
        </p:txBody>
      </p:sp>
      <p:pic>
        <p:nvPicPr>
          <p:cNvPr id="18" name="Image 18">
            <a:extLst>
              <a:ext uri="{FF2B5EF4-FFF2-40B4-BE49-F238E27FC236}">
                <a16:creationId xmlns:a16="http://schemas.microsoft.com/office/drawing/2014/main" id="{FAB4E4DF-3729-78E9-5A6E-4A9DBD598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3630168"/>
            <a:ext cx="1615440" cy="1615440"/>
          </a:xfrm>
          <a:prstGeom prst="rect">
            <a:avLst/>
          </a:prstGeom>
        </p:spPr>
      </p:pic>
      <p:pic>
        <p:nvPicPr>
          <p:cNvPr id="19" name="Image 19">
            <a:extLst>
              <a:ext uri="{FF2B5EF4-FFF2-40B4-BE49-F238E27FC236}">
                <a16:creationId xmlns:a16="http://schemas.microsoft.com/office/drawing/2014/main" id="{A050C26D-C1B2-A4DF-5AED-7C84E4D7F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457" y="1058916"/>
            <a:ext cx="1682496" cy="1682496"/>
          </a:xfrm>
          <a:prstGeom prst="rect">
            <a:avLst/>
          </a:prstGeom>
        </p:spPr>
      </p:pic>
      <p:sp>
        <p:nvSpPr>
          <p:cNvPr id="8" name="ZoneTexte 1">
            <a:extLst>
              <a:ext uri="{FF2B5EF4-FFF2-40B4-BE49-F238E27FC236}">
                <a16:creationId xmlns:a16="http://schemas.microsoft.com/office/drawing/2014/main" id="{C3848B58-21D2-ACDA-D0B1-7603BFCB148A}"/>
              </a:ext>
            </a:extLst>
          </p:cNvPr>
          <p:cNvSpPr txBox="1"/>
          <p:nvPr/>
        </p:nvSpPr>
        <p:spPr>
          <a:xfrm>
            <a:off x="784704" y="1696944"/>
            <a:ext cx="5205984" cy="33085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900" b="1" dirty="0">
                <a:solidFill>
                  <a:srgbClr val="FFFFFF"/>
                </a:solidFill>
                <a:cs typeface="Segoe UI"/>
              </a:rPr>
              <a:t> Se connecter </a:t>
            </a:r>
            <a:r>
              <a:rPr lang="en-US" sz="1900" b="1" dirty="0" err="1">
                <a:solidFill>
                  <a:srgbClr val="FFFFFF"/>
                </a:solidFill>
                <a:cs typeface="Segoe UI"/>
              </a:rPr>
              <a:t>en</a:t>
            </a:r>
            <a:r>
              <a:rPr lang="en-US" sz="1900" b="1" dirty="0">
                <a:solidFill>
                  <a:srgbClr val="FFFFFF"/>
                </a:solidFill>
                <a:cs typeface="Segoe UI"/>
              </a:rPr>
              <a:t> WIFI au </a:t>
            </a:r>
            <a:r>
              <a:rPr lang="en-US" sz="1900" b="1" dirty="0" err="1">
                <a:solidFill>
                  <a:srgbClr val="FFFFFF"/>
                </a:solidFill>
                <a:cs typeface="Segoe UI"/>
              </a:rPr>
              <a:t>vélo</a:t>
            </a:r>
            <a:r>
              <a:rPr lang="en-US" sz="1900" b="1" dirty="0">
                <a:solidFill>
                  <a:srgbClr val="FFFFFF"/>
                </a:solidFill>
                <a:cs typeface="Segoe UI"/>
              </a:rPr>
              <a:t> </a:t>
            </a:r>
            <a:endParaRPr lang="en-US" sz="1900" dirty="0">
              <a:solidFill>
                <a:srgbClr val="FFFFFF"/>
              </a:solidFill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en-US" sz="1900" dirty="0">
              <a:solidFill>
                <a:srgbClr val="FFFFFF"/>
              </a:solidFill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en-US" sz="1900" dirty="0">
              <a:solidFill>
                <a:srgbClr val="FFFFFF"/>
              </a:solidFill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1900" b="1" dirty="0">
                <a:solidFill>
                  <a:srgbClr val="FFFFFF"/>
                </a:solidFill>
                <a:cs typeface="Segoe UI"/>
              </a:rPr>
              <a:t> </a:t>
            </a:r>
            <a:r>
              <a:rPr lang="en-US" sz="1900" b="1" dirty="0" err="1">
                <a:solidFill>
                  <a:srgbClr val="FFFFFF"/>
                </a:solidFill>
                <a:cs typeface="Segoe UI"/>
              </a:rPr>
              <a:t>Allumer</a:t>
            </a:r>
            <a:r>
              <a:rPr lang="en-US" sz="1900" b="1" dirty="0">
                <a:solidFill>
                  <a:srgbClr val="FFFFFF"/>
                </a:solidFill>
                <a:cs typeface="Segoe UI"/>
              </a:rPr>
              <a:t> les </a:t>
            </a:r>
            <a:r>
              <a:rPr lang="en-US" sz="1900" b="1" dirty="0" err="1">
                <a:solidFill>
                  <a:srgbClr val="FFFFFF"/>
                </a:solidFill>
                <a:cs typeface="Segoe UI"/>
              </a:rPr>
              <a:t>feux</a:t>
            </a:r>
            <a:r>
              <a:rPr lang="en-US" sz="1900" b="1" dirty="0">
                <a:solidFill>
                  <a:srgbClr val="FFFFFF"/>
                </a:solidFill>
                <a:cs typeface="Segoe UI"/>
              </a:rPr>
              <a:t> pour </a:t>
            </a:r>
            <a:r>
              <a:rPr lang="en-US" sz="1900" b="1" dirty="0" err="1">
                <a:solidFill>
                  <a:srgbClr val="FFFFFF"/>
                </a:solidFill>
                <a:cs typeface="Segoe UI"/>
              </a:rPr>
              <a:t>pouvoir</a:t>
            </a:r>
            <a:r>
              <a:rPr lang="en-US" sz="1900" b="1" dirty="0">
                <a:solidFill>
                  <a:srgbClr val="FFFFFF"/>
                </a:solidFill>
                <a:cs typeface="Segoe UI"/>
              </a:rPr>
              <a:t> le </a:t>
            </a:r>
            <a:r>
              <a:rPr lang="en-US" sz="1900" b="1" dirty="0" err="1">
                <a:solidFill>
                  <a:srgbClr val="FFFFFF"/>
                </a:solidFill>
                <a:cs typeface="Segoe UI"/>
              </a:rPr>
              <a:t>localiser</a:t>
            </a:r>
            <a:r>
              <a:rPr lang="en-US" sz="1900" b="1" dirty="0">
                <a:solidFill>
                  <a:srgbClr val="FFFFFF"/>
                </a:solidFill>
                <a:cs typeface="Segoe UI"/>
              </a:rPr>
              <a:t> </a:t>
            </a:r>
            <a:endParaRPr lang="en-US" sz="1900" dirty="0">
              <a:solidFill>
                <a:srgbClr val="FFFFFF"/>
              </a:solidFill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en-US" sz="1900" dirty="0">
              <a:solidFill>
                <a:srgbClr val="FFFFFF"/>
              </a:solidFill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en-US" sz="1900" dirty="0">
              <a:solidFill>
                <a:srgbClr val="FFFFFF"/>
              </a:solidFill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1900" b="1" dirty="0">
                <a:solidFill>
                  <a:srgbClr val="FFFFFF"/>
                </a:solidFill>
                <a:cs typeface="Segoe UI"/>
              </a:rPr>
              <a:t> Changer la batterie (boutons factices) </a:t>
            </a:r>
            <a:endParaRPr lang="en-US" sz="1900" dirty="0">
              <a:solidFill>
                <a:srgbClr val="FFFFFF"/>
              </a:solidFill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en-US" sz="1900" dirty="0">
              <a:solidFill>
                <a:srgbClr val="FFFFFF"/>
              </a:solidFill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en-US" sz="1900" dirty="0">
              <a:solidFill>
                <a:srgbClr val="FFFFFF"/>
              </a:solidFill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en-US" sz="1900" b="1" dirty="0">
                <a:solidFill>
                  <a:srgbClr val="FFFFFF"/>
                </a:solidFill>
                <a:cs typeface="Segoe UI"/>
              </a:rPr>
              <a:t> </a:t>
            </a:r>
            <a:r>
              <a:rPr lang="en-US" sz="1900" b="1" dirty="0" err="1">
                <a:solidFill>
                  <a:srgbClr val="FFFFFF"/>
                </a:solidFill>
                <a:cs typeface="Segoe UI"/>
              </a:rPr>
              <a:t>Mettre</a:t>
            </a:r>
            <a:r>
              <a:rPr lang="en-US" sz="1900" b="1" dirty="0">
                <a:solidFill>
                  <a:srgbClr val="FFFFFF"/>
                </a:solidFill>
                <a:cs typeface="Segoe UI"/>
              </a:rPr>
              <a:t> à jour la base de </a:t>
            </a:r>
            <a:r>
              <a:rPr lang="en-US" sz="1900" b="1" dirty="0" err="1">
                <a:solidFill>
                  <a:srgbClr val="FFFFFF"/>
                </a:solidFill>
                <a:cs typeface="Segoe UI"/>
              </a:rPr>
              <a:t>données</a:t>
            </a:r>
            <a:r>
              <a:rPr lang="en-US" sz="1900" b="1" dirty="0">
                <a:solidFill>
                  <a:srgbClr val="FFFFFF"/>
                </a:solidFill>
                <a:cs typeface="Segoe UI"/>
              </a:rPr>
              <a:t> avec le </a:t>
            </a:r>
            <a:r>
              <a:rPr lang="en-US" sz="1900" dirty="0">
                <a:solidFill>
                  <a:srgbClr val="FFFFFF"/>
                </a:solidFill>
                <a:cs typeface="Segoe UI"/>
              </a:rPr>
              <a:t> </a:t>
            </a:r>
          </a:p>
          <a:p>
            <a:r>
              <a:rPr lang="en-US" sz="1900" b="1" dirty="0" err="1">
                <a:solidFill>
                  <a:srgbClr val="FFFFFF"/>
                </a:solidFill>
                <a:cs typeface="Segoe UI"/>
              </a:rPr>
              <a:t>nouvel</a:t>
            </a:r>
            <a:r>
              <a:rPr lang="en-US" sz="1900" b="1" dirty="0">
                <a:solidFill>
                  <a:srgbClr val="FFFFFF"/>
                </a:solidFill>
                <a:cs typeface="Segoe UI"/>
              </a:rPr>
              <a:t> </a:t>
            </a:r>
            <a:r>
              <a:rPr lang="en-US" sz="1900" b="1" dirty="0" err="1">
                <a:solidFill>
                  <a:srgbClr val="FFFFFF"/>
                </a:solidFill>
                <a:cs typeface="Segoe UI"/>
              </a:rPr>
              <a:t>identifiant</a:t>
            </a:r>
            <a:r>
              <a:rPr lang="en-US" sz="1900" b="1" dirty="0">
                <a:solidFill>
                  <a:srgbClr val="FFFFFF"/>
                </a:solidFill>
                <a:cs typeface="Segoe UI"/>
              </a:rPr>
              <a:t> de la batterie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758853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025239F-A6FB-43A8-BD4A-3FB7C0B48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457F22-2034-4200-B6E4-5B8372AAC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63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DA7986-F4F5-4F92-94A3-343B2D720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6981"/>
            <a:ext cx="4686300" cy="1639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88730BB-54B4-C98C-6D55-637A9D06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459" y="284176"/>
            <a:ext cx="6743113" cy="15375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742950" indent="-742950">
              <a:buAutoNum type="arabicPeriod"/>
            </a:pPr>
            <a:r>
              <a:rPr lang="en-US">
                <a:solidFill>
                  <a:schemeClr val="tx2"/>
                </a:solidFill>
              </a:rPr>
              <a:t>Connexion WIFI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4CCB9ED-23CD-1997-4D26-8787925F1A24}"/>
              </a:ext>
            </a:extLst>
          </p:cNvPr>
          <p:cNvSpPr txBox="1"/>
          <p:nvPr/>
        </p:nvSpPr>
        <p:spPr>
          <a:xfrm>
            <a:off x="171891" y="2340188"/>
            <a:ext cx="4155289" cy="42062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2000" b="1" dirty="0" err="1">
                <a:solidFill>
                  <a:schemeClr val="bg1"/>
                </a:solidFill>
              </a:rPr>
              <a:t>Ouverture</a:t>
            </a:r>
            <a:r>
              <a:rPr lang="en-US" sz="2000" b="1" dirty="0">
                <a:solidFill>
                  <a:schemeClr val="bg1"/>
                </a:solidFill>
              </a:rPr>
              <a:t> des  </a:t>
            </a:r>
            <a:endParaRPr lang="fr-FR" b="1" dirty="0">
              <a:solidFill>
                <a:schemeClr val="bg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>
                <a:solidFill>
                  <a:schemeClr val="bg1"/>
                </a:solidFill>
              </a:rPr>
              <a:t>paramètres</a:t>
            </a:r>
            <a:r>
              <a:rPr lang="en-US" sz="2000" b="1" dirty="0">
                <a:solidFill>
                  <a:schemeClr val="bg1"/>
                </a:solidFill>
              </a:rPr>
              <a:t> de </a:t>
            </a:r>
            <a:endParaRPr lang="fr-FR" b="1" dirty="0">
              <a:solidFill>
                <a:schemeClr val="bg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>
                <a:solidFill>
                  <a:schemeClr val="bg1"/>
                </a:solidFill>
              </a:rPr>
              <a:t>connexion</a:t>
            </a:r>
            <a:r>
              <a:rPr lang="en-US" sz="2000" b="1" dirty="0">
                <a:solidFill>
                  <a:schemeClr val="bg1"/>
                </a:solidFill>
              </a:rPr>
              <a:t> </a:t>
            </a:r>
            <a:endParaRPr lang="fr-FR" b="1" dirty="0">
              <a:solidFill>
                <a:schemeClr val="bg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Android :</a:t>
            </a:r>
            <a:endParaRPr lang="fr-FR" b="1" dirty="0">
              <a:solidFill>
                <a:schemeClr val="bg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chemeClr val="bg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chemeClr val="bg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chemeClr val="bg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chemeClr val="bg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sz="2000" b="1" dirty="0">
                <a:solidFill>
                  <a:schemeClr val="bg1"/>
                </a:solidFill>
              </a:rPr>
              <a:t>(ACTION_WIFI</a:t>
            </a:r>
            <a:endParaRPr lang="en-US" dirty="0">
              <a:solidFill>
                <a:schemeClr val="bg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SETTINGS). </a:t>
            </a:r>
            <a:endParaRPr lang="en-US" dirty="0">
              <a:solidFill>
                <a:schemeClr val="bg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28E76FD-76EE-4DE6-BBA4-EEA6E4B98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190" y="0"/>
            <a:ext cx="75668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7C23D18-EE7A-5118-EE83-4DF7ADF58E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71450" y="1815302"/>
            <a:ext cx="10223163" cy="504568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7709707-F64B-20B9-7C8E-3D0E30AA8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</p:spPr>
        <p:txBody>
          <a:bodyPr vert="horz" lIns="4572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F4B8377-D426-4212-BA0E-37AE18533CBA}" type="slidenum">
              <a:rPr lang="en-US">
                <a:solidFill>
                  <a:schemeClr val="tx2"/>
                </a:solidFill>
              </a:rPr>
              <a:pPr defTabSz="914400">
                <a:spcAft>
                  <a:spcPts val="600"/>
                </a:spcAft>
              </a:pPr>
              <a:t>24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715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25239F-A6FB-43A8-BD4A-3FB7C0B48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5EF35B-201C-44F0-B571-2B74F9527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0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02F78F-9153-4C3C-93CD-B1A9A9221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1664" y="-2788"/>
            <a:ext cx="7223598" cy="10044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bg1"/>
                </a:solidFill>
              </a:rPr>
              <a:t>2.  </a:t>
            </a:r>
            <a:r>
              <a:rPr lang="en-US" sz="3100" dirty="0" err="1">
                <a:solidFill>
                  <a:schemeClr val="bg1"/>
                </a:solidFill>
              </a:rPr>
              <a:t>Allumer</a:t>
            </a:r>
            <a:r>
              <a:rPr lang="en-US" sz="3100" dirty="0">
                <a:solidFill>
                  <a:schemeClr val="bg1"/>
                </a:solidFill>
              </a:rPr>
              <a:t> les </a:t>
            </a:r>
            <a:r>
              <a:rPr lang="en-US" sz="3100" dirty="0" err="1">
                <a:solidFill>
                  <a:schemeClr val="bg1"/>
                </a:solidFill>
              </a:rPr>
              <a:t>feux</a:t>
            </a:r>
            <a:r>
              <a:rPr lang="en-US" sz="3100" dirty="0">
                <a:solidFill>
                  <a:schemeClr val="bg1"/>
                </a:solidFill>
              </a:rPr>
              <a:t> </a:t>
            </a:r>
            <a:r>
              <a:rPr lang="en-US" sz="3100" dirty="0" err="1">
                <a:solidFill>
                  <a:schemeClr val="bg1"/>
                </a:solidFill>
              </a:rPr>
              <a:t>coté</a:t>
            </a:r>
            <a:r>
              <a:rPr lang="en-US" sz="3100" dirty="0">
                <a:solidFill>
                  <a:schemeClr val="bg1"/>
                </a:solidFill>
              </a:rPr>
              <a:t> ESP32</a:t>
            </a:r>
            <a:endParaRPr lang="fr-FR" sz="3100" dirty="0">
              <a:solidFill>
                <a:schemeClr val="bg1"/>
              </a:solidFill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8181558-21EE-7A20-BBC9-185C24C89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60" y="1778672"/>
            <a:ext cx="6600262" cy="4206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Pour </a:t>
            </a:r>
            <a:r>
              <a:rPr lang="en-US" sz="2000" b="1" dirty="0" err="1">
                <a:solidFill>
                  <a:schemeClr val="bg1"/>
                </a:solidFill>
              </a:rPr>
              <a:t>allumer</a:t>
            </a:r>
            <a:r>
              <a:rPr lang="en-US" sz="2000" b="1" dirty="0">
                <a:solidFill>
                  <a:schemeClr val="bg1"/>
                </a:solidFill>
              </a:rPr>
              <a:t> les </a:t>
            </a:r>
            <a:r>
              <a:rPr lang="en-US" sz="2000" b="1" dirty="0" err="1">
                <a:solidFill>
                  <a:schemeClr val="bg1"/>
                </a:solidFill>
              </a:rPr>
              <a:t>feux</a:t>
            </a:r>
            <a:r>
              <a:rPr lang="en-US" sz="2000" b="1" dirty="0">
                <a:solidFill>
                  <a:schemeClr val="bg1"/>
                </a:solidFill>
              </a:rPr>
              <a:t> je passe par un </a:t>
            </a:r>
            <a:r>
              <a:rPr lang="en-US" sz="2000" b="1" dirty="0" err="1">
                <a:solidFill>
                  <a:schemeClr val="bg1"/>
                </a:solidFill>
              </a:rPr>
              <a:t>serveur</a:t>
            </a:r>
            <a:r>
              <a:rPr lang="en-US" sz="2000" b="1" dirty="0">
                <a:solidFill>
                  <a:schemeClr val="bg1"/>
                </a:solidFill>
              </a:rPr>
              <a:t> web </a:t>
            </a:r>
            <a:r>
              <a:rPr lang="en-US" sz="2000" b="1" dirty="0" err="1">
                <a:solidFill>
                  <a:schemeClr val="bg1"/>
                </a:solidFill>
              </a:rPr>
              <a:t>hébergé</a:t>
            </a:r>
            <a:r>
              <a:rPr lang="en-US" sz="2000" b="1" dirty="0">
                <a:solidFill>
                  <a:schemeClr val="bg1"/>
                </a:solidFill>
              </a:rPr>
              <a:t> sur un ESP32 </a:t>
            </a:r>
            <a:endParaRPr lang="fr-FR" b="1" dirty="0">
              <a:solidFill>
                <a:schemeClr val="bg1"/>
              </a:solidFill>
            </a:endParaRPr>
          </a:p>
          <a:p>
            <a:pPr>
              <a:buFont typeface="Courier New" pitchFamily="2" charset="2"/>
              <a:buChar char="o"/>
            </a:pPr>
            <a:endParaRPr lang="en-US" sz="2000" b="1">
              <a:solidFill>
                <a:schemeClr val="bg1"/>
              </a:solidFill>
            </a:endParaRPr>
          </a:p>
          <a:p>
            <a:pPr>
              <a:buClr>
                <a:srgbClr val="000000"/>
              </a:buClr>
              <a:buFont typeface="Courier New" pitchFamily="2" charset="2"/>
              <a:buChar char="o"/>
            </a:pPr>
            <a:endParaRPr lang="en-US" sz="2000" b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Si la batterie </a:t>
            </a:r>
            <a:r>
              <a:rPr lang="en-US" sz="2000" b="1" dirty="0" err="1">
                <a:solidFill>
                  <a:schemeClr val="bg1"/>
                </a:solidFill>
              </a:rPr>
              <a:t>est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inférieure</a:t>
            </a:r>
            <a:r>
              <a:rPr lang="en-US" sz="2000" b="1" dirty="0">
                <a:solidFill>
                  <a:schemeClr val="bg1"/>
                </a:solidFill>
              </a:rPr>
              <a:t> à 15 % (</a:t>
            </a:r>
            <a:r>
              <a:rPr lang="en-US" sz="2000" b="1" dirty="0" err="1">
                <a:solidFill>
                  <a:schemeClr val="bg1"/>
                </a:solidFill>
              </a:rPr>
              <a:t>consigne</a:t>
            </a:r>
            <a:r>
              <a:rPr lang="en-US" sz="2000" b="1" dirty="0">
                <a:solidFill>
                  <a:schemeClr val="bg1"/>
                </a:solidFill>
              </a:rPr>
              <a:t>) le </a:t>
            </a:r>
            <a:r>
              <a:rPr lang="en-US" sz="2000" b="1" dirty="0" err="1">
                <a:solidFill>
                  <a:schemeClr val="bg1"/>
                </a:solidFill>
              </a:rPr>
              <a:t>serveur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démarre</a:t>
            </a:r>
            <a:r>
              <a:rPr lang="en-US" sz="2000" b="1" dirty="0">
                <a:solidFill>
                  <a:schemeClr val="bg1"/>
                </a:solidFill>
              </a:rPr>
              <a:t>.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F33555-1B12-49B5-BADE-CEAB32216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1186" y="0"/>
            <a:ext cx="53008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C652E3-2CDA-A6CE-1E95-5A3BED89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2269" y="6422854"/>
            <a:ext cx="946264" cy="365125"/>
          </a:xfrm>
        </p:spPr>
        <p:txBody>
          <a:bodyPr vert="horz" lIns="4572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BF4B8377-D426-4212-BA0E-37AE18533CBA}" type="slidenum">
              <a:rPr lang="en-US">
                <a:solidFill>
                  <a:schemeClr val="tx2"/>
                </a:solidFill>
              </a:rPr>
              <a:pPr algn="r" defTabSz="914400">
                <a:spcAft>
                  <a:spcPts val="600"/>
                </a:spcAft>
              </a:pPr>
              <a:t>25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A8A8510-E809-76AA-8393-CF88B1E745CC}"/>
              </a:ext>
            </a:extLst>
          </p:cNvPr>
          <p:cNvSpPr txBox="1"/>
          <p:nvPr/>
        </p:nvSpPr>
        <p:spPr>
          <a:xfrm>
            <a:off x="6867668" y="4701896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 sz="1600">
              <a:latin typeface="Calibri Light"/>
              <a:cs typeface="Calibri Ligh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DB62F6-FBF6-CD20-B7C7-2B36FE4C964D}"/>
              </a:ext>
            </a:extLst>
          </p:cNvPr>
          <p:cNvSpPr txBox="1"/>
          <p:nvPr/>
        </p:nvSpPr>
        <p:spPr>
          <a:xfrm>
            <a:off x="7264915" y="149786"/>
            <a:ext cx="45631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solidFill>
                  <a:schemeClr val="tx2"/>
                </a:solidFill>
              </a:rPr>
              <a:t>Voici</a:t>
            </a:r>
            <a:r>
              <a:rPr lang="en-US" sz="2400" b="1">
                <a:solidFill>
                  <a:schemeClr val="tx2"/>
                </a:solidFill>
              </a:rPr>
              <a:t> le </a:t>
            </a:r>
            <a:r>
              <a:rPr lang="en-US" sz="2400" b="1" err="1">
                <a:solidFill>
                  <a:schemeClr val="tx2"/>
                </a:solidFill>
              </a:rPr>
              <a:t>programme</a:t>
            </a:r>
            <a:r>
              <a:rPr lang="en-US" sz="2400" b="1">
                <a:solidFill>
                  <a:schemeClr val="tx2"/>
                </a:solidFill>
              </a:rPr>
              <a:t> </a:t>
            </a:r>
            <a:r>
              <a:rPr lang="en-US" sz="2400" b="1" err="1">
                <a:solidFill>
                  <a:schemeClr val="tx2"/>
                </a:solidFill>
              </a:rPr>
              <a:t>écris</a:t>
            </a:r>
            <a:r>
              <a:rPr lang="en-US" sz="2400" b="1">
                <a:solidFill>
                  <a:schemeClr val="tx2"/>
                </a:solidFill>
              </a:rPr>
              <a:t> </a:t>
            </a:r>
            <a:r>
              <a:rPr lang="en-US" sz="2400" b="1" err="1">
                <a:solidFill>
                  <a:schemeClr val="tx2"/>
                </a:solidFill>
              </a:rPr>
              <a:t>en</a:t>
            </a:r>
            <a:r>
              <a:rPr lang="en-US" sz="2400" b="1">
                <a:solidFill>
                  <a:schemeClr val="tx2"/>
                </a:solidFill>
              </a:rPr>
              <a:t> C++ :</a:t>
            </a:r>
            <a:endParaRPr lang="fr-FR" sz="2400" b="1">
              <a:solidFill>
                <a:schemeClr val="tx2"/>
              </a:solidFill>
            </a:endParaRPr>
          </a:p>
        </p:txBody>
      </p:sp>
      <p:pic>
        <p:nvPicPr>
          <p:cNvPr id="8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1567C377-8367-2B9A-74E6-2CE6C9843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458" y="4112441"/>
            <a:ext cx="2075663" cy="1964505"/>
          </a:xfrm>
          <a:prstGeom prst="rect">
            <a:avLst/>
          </a:prstGeom>
        </p:spPr>
      </p:pic>
      <p:pic>
        <p:nvPicPr>
          <p:cNvPr id="9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74032371-F49C-EC86-139E-2DF695448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657" y="729450"/>
            <a:ext cx="3939728" cy="54746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772E9D1E-7215-1777-D127-45F2733C97DA}"/>
                  </a:ext>
                </a:extLst>
              </p14:cNvPr>
              <p14:cNvContentPartPr/>
              <p14:nvPr/>
            </p14:nvContentPartPr>
            <p14:xfrm>
              <a:off x="7904175" y="1192396"/>
              <a:ext cx="131550" cy="76535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772E9D1E-7215-1777-D127-45F2733C97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86563" y="1174514"/>
                <a:ext cx="167133" cy="111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EFB94612-FCB1-7CD7-025F-5AA2DEEA436B}"/>
                  </a:ext>
                </a:extLst>
              </p14:cNvPr>
              <p14:cNvContentPartPr/>
              <p14:nvPr/>
            </p14:nvContentPartPr>
            <p14:xfrm>
              <a:off x="7904176" y="3623239"/>
              <a:ext cx="163042" cy="127211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EFB94612-FCB1-7CD7-025F-5AA2DEEA43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86579" y="3605631"/>
                <a:ext cx="198595" cy="1627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9819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4025239F-A6FB-43A8-BD4A-3FB7C0B48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9F5EF35B-201C-44F0-B571-2B74F9527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0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B5800F-BB28-DA66-E34D-DD426CDAE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6095" y="997779"/>
            <a:ext cx="5453714" cy="4206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chemeClr val="bg1"/>
                </a:solidFill>
              </a:rPr>
              <a:t>Code </a:t>
            </a:r>
            <a:r>
              <a:rPr lang="en-US" sz="2000" b="1" err="1">
                <a:solidFill>
                  <a:schemeClr val="bg1"/>
                </a:solidFill>
              </a:rPr>
              <a:t>permettant</a:t>
            </a:r>
            <a:r>
              <a:rPr lang="en-US" sz="2000" b="1">
                <a:solidFill>
                  <a:schemeClr val="bg1"/>
                </a:solidFill>
              </a:rPr>
              <a:t> de </a:t>
            </a:r>
            <a:r>
              <a:rPr lang="en-US" sz="2000" b="1" err="1">
                <a:solidFill>
                  <a:schemeClr val="bg1"/>
                </a:solidFill>
              </a:rPr>
              <a:t>recevoir</a:t>
            </a:r>
            <a:r>
              <a:rPr lang="en-US" sz="2000" b="1">
                <a:solidFill>
                  <a:schemeClr val="bg1"/>
                </a:solidFill>
              </a:rPr>
              <a:t> des </a:t>
            </a:r>
            <a:r>
              <a:rPr lang="en-US" sz="2000" b="1" err="1">
                <a:solidFill>
                  <a:schemeClr val="bg1"/>
                </a:solidFill>
              </a:rPr>
              <a:t>requêtes</a:t>
            </a:r>
            <a:r>
              <a:rPr lang="en-US" sz="2000" b="1">
                <a:solidFill>
                  <a:schemeClr val="bg1"/>
                </a:solidFill>
              </a:rPr>
              <a:t> HTTP GET . </a:t>
            </a:r>
            <a:endParaRPr lang="fr-FR" b="1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4BF33555-1B12-49B5-BADE-CEAB32216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1186" y="0"/>
            <a:ext cx="53008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D40474-DE7E-938B-23C7-EBDFB736D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2269" y="6422854"/>
            <a:ext cx="946264" cy="365125"/>
          </a:xfrm>
        </p:spPr>
        <p:txBody>
          <a:bodyPr vert="horz" lIns="4572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BF4B8377-D426-4212-BA0E-37AE18533CBA}" type="slidenum">
              <a:rPr lang="en-US">
                <a:solidFill>
                  <a:schemeClr val="tx2"/>
                </a:solidFill>
              </a:rPr>
              <a:pPr algn="r" defTabSz="914400">
                <a:spcAft>
                  <a:spcPts val="600"/>
                </a:spcAft>
              </a:pPr>
              <a:t>26</a:t>
            </a:fld>
            <a:endParaRPr lang="en-US">
              <a:solidFill>
                <a:schemeClr val="tx2"/>
              </a:solidFill>
            </a:endParaRPr>
          </a:p>
        </p:txBody>
      </p:sp>
      <p:pic>
        <p:nvPicPr>
          <p:cNvPr id="13" name="Image 13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D43C09C6-9CEE-9E43-83F9-2AB21E405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47" y="2630191"/>
            <a:ext cx="4607266" cy="1937685"/>
          </a:xfrm>
          <a:prstGeom prst="rect">
            <a:avLst/>
          </a:prstGeom>
        </p:spPr>
      </p:pic>
      <p:pic>
        <p:nvPicPr>
          <p:cNvPr id="2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1F852DFD-7464-C4DD-24AD-F10F96947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77" y="4782243"/>
            <a:ext cx="5329003" cy="2077980"/>
          </a:xfrm>
          <a:prstGeom prst="rect">
            <a:avLst/>
          </a:prstGeom>
        </p:spPr>
      </p:pic>
      <p:pic>
        <p:nvPicPr>
          <p:cNvPr id="12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A63906D-D06F-3070-C1F2-E250D3CC1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872" y="455"/>
            <a:ext cx="6307596" cy="68570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CFDAC5D6-F546-9BB3-0303-E72A3A7962E0}"/>
                  </a:ext>
                </a:extLst>
              </p14:cNvPr>
              <p14:cNvContentPartPr/>
              <p14:nvPr/>
            </p14:nvContentPartPr>
            <p14:xfrm>
              <a:off x="6379586" y="2168511"/>
              <a:ext cx="87512" cy="102019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CFDAC5D6-F546-9BB3-0303-E72A3A7962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62012" y="2150909"/>
                <a:ext cx="123019" cy="1375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4667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83374D-9EA7-4E1A-B621-AC981791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7D0AF04-4ECC-44D9-93BA-F32A480C7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51945D-2210-4FFD-939B-FAB06B9F8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4585560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22E4462-514F-0364-2EBA-0F9130EA7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99" y="4768861"/>
            <a:ext cx="9784080" cy="15087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2.  ALLUMER LES FEUX </a:t>
            </a:r>
            <a:br>
              <a:rPr lang="en-US" dirty="0"/>
            </a:br>
            <a:r>
              <a:rPr lang="en-US" dirty="0"/>
              <a:t>      Coté APPLICATION</a:t>
            </a:r>
          </a:p>
          <a:p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A5573B4-906C-17A8-BD72-BBD338654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8069" y="3611639"/>
            <a:ext cx="512914" cy="197913"/>
          </a:xfrm>
        </p:spPr>
        <p:txBody>
          <a:bodyPr/>
          <a:lstStyle/>
          <a:p>
            <a:pPr defTabSz="246888">
              <a:spcAft>
                <a:spcPts val="600"/>
              </a:spcAft>
            </a:pPr>
            <a:fld id="{BF4B8377-D426-4212-BA0E-37AE18533CBA}" type="slidenum">
              <a:rPr lang="en-US" sz="648" b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246888"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8B9BC4A-F1DE-2C6E-AF1A-78EFE0B20C4E}"/>
              </a:ext>
            </a:extLst>
          </p:cNvPr>
          <p:cNvSpPr txBox="1"/>
          <p:nvPr/>
        </p:nvSpPr>
        <p:spPr>
          <a:xfrm>
            <a:off x="926522" y="43038"/>
            <a:ext cx="5299826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46888">
              <a:spcAft>
                <a:spcPts val="600"/>
              </a:spcAft>
            </a:pPr>
            <a:r>
              <a:rPr lang="fr-FR" sz="2000" b="1" dirty="0">
                <a:solidFill>
                  <a:srgbClr val="000000"/>
                </a:solidFill>
                <a:latin typeface="Corbel"/>
                <a:cs typeface="Calibri Light"/>
              </a:rPr>
              <a:t>Code</a:t>
            </a:r>
            <a:r>
              <a:rPr lang="fr-FR" sz="2000" b="1" kern="1200" dirty="0">
                <a:solidFill>
                  <a:srgbClr val="000000"/>
                </a:solidFill>
                <a:latin typeface="Corbel"/>
                <a:cs typeface="Calibri Light"/>
              </a:rPr>
              <a:t> </a:t>
            </a:r>
            <a:r>
              <a:rPr lang="fr-FR" sz="2000" b="1" kern="1200" dirty="0" err="1">
                <a:solidFill>
                  <a:srgbClr val="000000"/>
                </a:solidFill>
                <a:latin typeface="Corbel"/>
                <a:cs typeface="Calibri Light"/>
              </a:rPr>
              <a:t>Kotlin</a:t>
            </a:r>
            <a:r>
              <a:rPr lang="fr-FR" sz="2000" b="1" kern="1200" dirty="0">
                <a:solidFill>
                  <a:srgbClr val="000000"/>
                </a:solidFill>
                <a:latin typeface="Corbel"/>
                <a:cs typeface="Calibri Light"/>
              </a:rPr>
              <a:t> permettant de faire</a:t>
            </a:r>
            <a:endParaRPr lang="fr-FR" dirty="0"/>
          </a:p>
          <a:p>
            <a:pPr defTabSz="246888">
              <a:spcAft>
                <a:spcPts val="600"/>
              </a:spcAft>
            </a:pPr>
            <a:r>
              <a:rPr lang="fr-FR" sz="2000" b="1" dirty="0">
                <a:solidFill>
                  <a:srgbClr val="000000"/>
                </a:solidFill>
                <a:latin typeface="Corbel"/>
                <a:cs typeface="Calibri Light"/>
              </a:rPr>
              <a:t> une requête</a:t>
            </a:r>
            <a:r>
              <a:rPr lang="fr-FR" sz="2000" b="1" kern="1200" dirty="0">
                <a:solidFill>
                  <a:srgbClr val="000000"/>
                </a:solidFill>
                <a:latin typeface="Corbel"/>
                <a:cs typeface="Calibri Light"/>
              </a:rPr>
              <a:t> GET sur l’IP de l’ESP32</a:t>
            </a:r>
            <a:r>
              <a:rPr lang="fr-FR" sz="2000" b="1" dirty="0">
                <a:solidFill>
                  <a:srgbClr val="000000"/>
                </a:solidFill>
                <a:latin typeface="Corbel"/>
                <a:cs typeface="Calibri Light"/>
              </a:rPr>
              <a:t> : </a:t>
            </a:r>
            <a:endParaRPr lang="fr-FR" sz="2000" b="1" dirty="0">
              <a:latin typeface="Corbe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F36E0001-3DC6-02D5-1B70-E73851F36FA6}"/>
                  </a:ext>
                </a:extLst>
              </p14:cNvPr>
              <p14:cNvContentPartPr/>
              <p14:nvPr/>
            </p14:nvContentPartPr>
            <p14:xfrm>
              <a:off x="6631589" y="910556"/>
              <a:ext cx="125255" cy="88648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F36E0001-3DC6-02D5-1B70-E73851F36F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13644" y="892611"/>
                <a:ext cx="160786" cy="12417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Image 6" descr="Une image contenant texte, Appareils électroniques, intérieur, ordinateur&#10;&#10;Description générée automatiquement">
            <a:extLst>
              <a:ext uri="{FF2B5EF4-FFF2-40B4-BE49-F238E27FC236}">
                <a16:creationId xmlns:a16="http://schemas.microsoft.com/office/drawing/2014/main" id="{37B3F071-32E5-6960-60AC-E8FD0E93D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58" y="1765897"/>
            <a:ext cx="2264589" cy="1266918"/>
          </a:xfrm>
          <a:prstGeom prst="rect">
            <a:avLst/>
          </a:prstGeom>
        </p:spPr>
      </p:pic>
      <p:pic>
        <p:nvPicPr>
          <p:cNvPr id="9" name="Image 9" descr="Une image contenant logo&#10;&#10;Description générée automatiquement">
            <a:extLst>
              <a:ext uri="{FF2B5EF4-FFF2-40B4-BE49-F238E27FC236}">
                <a16:creationId xmlns:a16="http://schemas.microsoft.com/office/drawing/2014/main" id="{1B1AF736-253E-D117-6953-633C5FAE0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6026" y="2534393"/>
            <a:ext cx="1057275" cy="542925"/>
          </a:xfrm>
          <a:prstGeom prst="rect">
            <a:avLst/>
          </a:prstGeom>
        </p:spPr>
      </p:pic>
      <p:pic>
        <p:nvPicPr>
          <p:cNvPr id="12" name="Image 6" descr="Une image contenant texte, Appareils électroniques, circuit&#10;&#10;Description générée automatiquement">
            <a:extLst>
              <a:ext uri="{FF2B5EF4-FFF2-40B4-BE49-F238E27FC236}">
                <a16:creationId xmlns:a16="http://schemas.microsoft.com/office/drawing/2014/main" id="{F8A89528-6A84-FC2C-2A03-D646E5F5B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3559" y="2611801"/>
            <a:ext cx="1888753" cy="1882455"/>
          </a:xfrm>
          <a:prstGeom prst="rect">
            <a:avLst/>
          </a:prstGeom>
        </p:spPr>
      </p:pic>
      <p:pic>
        <p:nvPicPr>
          <p:cNvPr id="4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01E57754-6477-885B-4359-88A2F2807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5392" y="-500"/>
            <a:ext cx="6194241" cy="62544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676E0461-6880-2145-EA04-4A1CAEE8170E}"/>
                  </a:ext>
                </a:extLst>
              </p14:cNvPr>
              <p14:cNvContentPartPr/>
              <p14:nvPr/>
            </p14:nvContentPartPr>
            <p14:xfrm>
              <a:off x="6964707" y="1419281"/>
              <a:ext cx="117227" cy="150561"/>
            </p14:xfrm>
          </p:contentPart>
        </mc:Choice>
        <mc:Fallback xmlns=""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676E0461-6880-2145-EA04-4A1CAEE8170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46782" y="1401674"/>
                <a:ext cx="152718" cy="186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DB55312F-BF0F-BD06-18E9-CC0C8AFBC71F}"/>
                  </a:ext>
                </a:extLst>
              </p14:cNvPr>
              <p14:cNvContentPartPr/>
              <p14:nvPr/>
            </p14:nvContentPartPr>
            <p14:xfrm>
              <a:off x="7138969" y="4545281"/>
              <a:ext cx="145661" cy="138846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DB55312F-BF0F-BD06-18E9-CC0C8AFBC71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21389" y="4527701"/>
                <a:ext cx="181179" cy="1743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5601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BF5FA4-C243-6C5B-EBBD-35459325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Corbel"/>
                <a:cs typeface="Calibri Light"/>
              </a:rPr>
              <a:t>4.  </a:t>
            </a:r>
            <a:r>
              <a:rPr lang="en-US" err="1">
                <a:solidFill>
                  <a:schemeClr val="bg1"/>
                </a:solidFill>
                <a:latin typeface="Corbel"/>
                <a:cs typeface="Calibri Light"/>
              </a:rPr>
              <a:t>Mettre</a:t>
            </a:r>
            <a:r>
              <a:rPr lang="en-US">
                <a:solidFill>
                  <a:schemeClr val="bg1"/>
                </a:solidFill>
                <a:latin typeface="Corbel"/>
                <a:cs typeface="Calibri Light"/>
              </a:rPr>
              <a:t> a jour la base de </a:t>
            </a:r>
            <a:r>
              <a:rPr lang="en-US" err="1">
                <a:solidFill>
                  <a:schemeClr val="bg1"/>
                </a:solidFill>
                <a:latin typeface="Corbel"/>
                <a:cs typeface="Calibri Light"/>
              </a:rPr>
              <a:t>données</a:t>
            </a:r>
            <a:endParaRPr lang="fr-FR">
              <a:solidFill>
                <a:schemeClr val="bg1"/>
              </a:solidFill>
              <a:latin typeface="Corbel"/>
              <a:cs typeface="Calibri Light"/>
            </a:endParaRPr>
          </a:p>
          <a:p>
            <a:endParaRPr lang="fr-FR" sz="2000">
              <a:solidFill>
                <a:schemeClr val="bg1"/>
              </a:solidFill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F8C42AC-F220-B3A6-9E4E-066A2E63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8377-D426-4212-BA0E-37AE18533CBA}" type="slidenum">
              <a:rPr lang="en-US" smtClean="0"/>
              <a:t>28</a:t>
            </a:fld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E0510EE-D4D6-AD85-313B-285CC9B8E4C4}"/>
              </a:ext>
            </a:extLst>
          </p:cNvPr>
          <p:cNvSpPr txBox="1"/>
          <p:nvPr/>
        </p:nvSpPr>
        <p:spPr>
          <a:xfrm>
            <a:off x="468350" y="2157761"/>
            <a:ext cx="6968451" cy="2015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fr-FR" sz="2500" b="1">
                <a:cs typeface="Calibri Light"/>
              </a:rPr>
              <a:t>Identifiant de batterie rentré</a:t>
            </a:r>
          </a:p>
          <a:p>
            <a:pPr marL="457200" indent="-457200">
              <a:buAutoNum type="arabicPeriod"/>
            </a:pPr>
            <a:endParaRPr lang="fr-FR" sz="2500" b="1">
              <a:cs typeface="Calibri Light"/>
            </a:endParaRPr>
          </a:p>
          <a:p>
            <a:pPr marL="457200" indent="-457200">
              <a:buAutoNum type="arabicPeriod"/>
            </a:pPr>
            <a:endParaRPr lang="fr-FR" sz="2500" b="1">
              <a:cs typeface="Calibri Light"/>
            </a:endParaRPr>
          </a:p>
          <a:p>
            <a:pPr marL="457200" indent="-457200">
              <a:buAutoNum type="arabicPeriod"/>
            </a:pPr>
            <a:endParaRPr lang="fr-FR" sz="2500" b="1">
              <a:cs typeface="Calibri Light"/>
            </a:endParaRPr>
          </a:p>
          <a:p>
            <a:pPr marL="457200" indent="-457200">
              <a:buAutoNum type="arabicPeriod"/>
            </a:pPr>
            <a:r>
              <a:rPr lang="fr-FR" sz="2500" b="1">
                <a:cs typeface="Calibri Light"/>
              </a:rPr>
              <a:t>Appui sur le bouton validation</a:t>
            </a:r>
            <a:endParaRPr lang="fr-FR" sz="2500"/>
          </a:p>
        </p:txBody>
      </p:sp>
      <p:pic>
        <p:nvPicPr>
          <p:cNvPr id="8" name="Image 8" descr="Une image contenant texte, intérieur, blanc&#10;&#10;Description générée automatiquement">
            <a:extLst>
              <a:ext uri="{FF2B5EF4-FFF2-40B4-BE49-F238E27FC236}">
                <a16:creationId xmlns:a16="http://schemas.microsoft.com/office/drawing/2014/main" id="{541C75BF-C9D4-EF04-0F22-E7E64DFCB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93" y="4561932"/>
            <a:ext cx="5435665" cy="176135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71754CE-B740-C220-4215-B816D3DFDA54}"/>
              </a:ext>
            </a:extLst>
          </p:cNvPr>
          <p:cNvSpPr txBox="1"/>
          <p:nvPr/>
        </p:nvSpPr>
        <p:spPr>
          <a:xfrm>
            <a:off x="964780" y="6374351"/>
            <a:ext cx="35681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/>
              <a:t> Variable globale : </a:t>
            </a:r>
            <a:r>
              <a:rPr lang="fr-FR" sz="2400" b="1" err="1"/>
              <a:t>idBat</a:t>
            </a:r>
            <a:endParaRPr lang="fr-FR" err="1"/>
          </a:p>
        </p:txBody>
      </p:sp>
      <p:pic>
        <p:nvPicPr>
          <p:cNvPr id="7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0697D2D5-8D55-3283-AF5B-0527AFDFE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570" y="2652933"/>
            <a:ext cx="2822623" cy="1032166"/>
          </a:xfrm>
          <a:prstGeom prst="rect">
            <a:avLst/>
          </a:prstGeom>
        </p:spPr>
      </p:pic>
      <p:pic>
        <p:nvPicPr>
          <p:cNvPr id="5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635E304-1489-3EFD-8FF8-49661DFAD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118" y="1987631"/>
            <a:ext cx="6360882" cy="43414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D77D9183-464D-D9F0-9B59-2500998A51BF}"/>
                  </a:ext>
                </a:extLst>
              </p14:cNvPr>
              <p14:cNvContentPartPr/>
              <p14:nvPr/>
            </p14:nvContentPartPr>
            <p14:xfrm>
              <a:off x="6002325" y="4548975"/>
              <a:ext cx="181926" cy="15240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D77D9183-464D-D9F0-9B59-2500998A51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4708" y="4531003"/>
                <a:ext cx="217520" cy="1879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2177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621227B1-1586-4CEF-A0F1-E3C7FFBD4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CE50FBF-93B7-82CE-1050-AFA687D5F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1">
            <a:extLst>
              <a:ext uri="{FF2B5EF4-FFF2-40B4-BE49-F238E27FC236}">
                <a16:creationId xmlns:a16="http://schemas.microsoft.com/office/drawing/2014/main" id="{AD84F4E6-B3B1-40B7-A8C4-2D1683E6F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F3C2EE5-49A4-867B-D7C7-06EF48C21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2166364"/>
            <a:ext cx="11471565" cy="1739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5100" spc="150" dirty="0">
                <a:solidFill>
                  <a:schemeClr val="tx1"/>
                </a:solidFill>
              </a:rPr>
              <a:t>L’ID de la batterie sera visible sur le popup après validation 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B81D4B-A7B2-4B11-A131-E1B85DFEE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3887812"/>
            <a:ext cx="12188952" cy="4572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B9777DD-1CD0-60B5-26D3-04BC496D1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</p:spPr>
        <p:txBody>
          <a:bodyPr vert="horz" lIns="4572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F4B8377-D426-4212-BA0E-37AE18533CBA}" type="slidenum">
              <a:rPr lang="en-US" dirty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97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68A1CB8-34F5-97AD-AB13-99309CAE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2917" y="1143000"/>
            <a:ext cx="4119661" cy="4206240"/>
          </a:xfrm>
        </p:spPr>
        <p:txBody>
          <a:bodyPr>
            <a:normAutofit/>
          </a:bodyPr>
          <a:lstStyle/>
          <a:p>
            <a:pPr algn="r"/>
            <a:r>
              <a:rPr lang="fr-FR" sz="3200">
                <a:solidFill>
                  <a:schemeClr val="tx2"/>
                </a:solidFill>
              </a:rPr>
              <a:t>MISE EN SITUATION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3B8A3E-79DF-C773-7A00-D1E1E0878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370" y="1377968"/>
            <a:ext cx="6605331" cy="46058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fr-FR" sz="2400">
                <a:solidFill>
                  <a:schemeClr val="tx2"/>
                </a:solidFill>
                <a:ea typeface="+mn-lt"/>
                <a:cs typeface="+mn-lt"/>
              </a:rPr>
              <a:t>L’entreprise Greenway propose à la location des vélos électriques dans Paris.</a:t>
            </a:r>
            <a:endParaRPr lang="fr-FR" sz="2400">
              <a:solidFill>
                <a:schemeClr val="tx2"/>
              </a:solidFill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fr-FR" sz="2400">
                <a:solidFill>
                  <a:schemeClr val="tx2"/>
                </a:solidFill>
                <a:ea typeface="+mn-lt"/>
                <a:cs typeface="+mn-lt"/>
              </a:rPr>
              <a:t>Chaque vélo de la flotte est attribué à une personne physique et un service de gestion de la recharge de la batterie est assuré.</a:t>
            </a:r>
            <a:endParaRPr lang="fr-FR" sz="2400">
              <a:solidFill>
                <a:schemeClr val="tx2"/>
              </a:solidFill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fr-FR" sz="2400">
                <a:solidFill>
                  <a:schemeClr val="tx2"/>
                </a:solidFill>
                <a:ea typeface="+mn-lt"/>
                <a:cs typeface="+mn-lt"/>
              </a:rPr>
              <a:t>Pour cela, des techniciens à bord de véhicules de service passent remplacer les batteries ayant moins de 15% d’autonomie restante.</a:t>
            </a:r>
            <a:endParaRPr lang="fr-FR" sz="2400">
              <a:solidFill>
                <a:schemeClr val="tx2"/>
              </a:solidFill>
            </a:endParaRPr>
          </a:p>
          <a:p>
            <a:pPr>
              <a:buClr>
                <a:srgbClr val="FFFFFF"/>
              </a:buClr>
              <a:buFont typeface="Courier New" pitchFamily="2" charset="2"/>
              <a:buChar char="o"/>
            </a:pPr>
            <a:endParaRPr lang="fr-FR" sz="2400">
              <a:solidFill>
                <a:schemeClr val="tx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72AE988-7AF2-D116-A9C4-1AE1AC3B4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F4B8377-D426-4212-BA0E-37AE18533CBA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205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5">
            <a:extLst>
              <a:ext uri="{FF2B5EF4-FFF2-40B4-BE49-F238E27FC236}">
                <a16:creationId xmlns:a16="http://schemas.microsoft.com/office/drawing/2014/main" id="{3C5F7985-A1ED-461B-A8F8-8CF5834FC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44274B-841B-DA93-F8DD-0C3060A17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343" y="309366"/>
            <a:ext cx="4751804" cy="15087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ABE1CF8-B88E-2659-2155-F10DD04DF7EC}"/>
              </a:ext>
            </a:extLst>
          </p:cNvPr>
          <p:cNvSpPr txBox="1"/>
          <p:nvPr/>
        </p:nvSpPr>
        <p:spPr>
          <a:xfrm>
            <a:off x="472276" y="2011680"/>
            <a:ext cx="5233374" cy="42062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"/>
            </a:pPr>
            <a:r>
              <a:rPr lang="en-US" sz="2400" b="1" dirty="0" err="1"/>
              <a:t>M'améliorer</a:t>
            </a:r>
            <a:r>
              <a:rPr lang="en-US" sz="2400" b="1" dirty="0"/>
              <a:t> </a:t>
            </a:r>
            <a:r>
              <a:rPr lang="en-US" sz="2400" b="1" dirty="0" err="1"/>
              <a:t>en</a:t>
            </a:r>
            <a:r>
              <a:rPr lang="en-US" sz="2400" b="1" dirty="0"/>
              <a:t> </a:t>
            </a:r>
            <a:r>
              <a:rPr lang="en-US" sz="2400" b="1" dirty="0" err="1"/>
              <a:t>programmation</a:t>
            </a:r>
            <a:r>
              <a:rPr lang="en-US" sz="2400" b="1" dirty="0"/>
              <a:t>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"/>
            </a:pPr>
            <a:endParaRPr lang="en-US" sz="2400" b="1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"/>
            </a:pPr>
            <a:r>
              <a:rPr lang="en-US" sz="2400" b="1" dirty="0" err="1"/>
              <a:t>Découvrir</a:t>
            </a:r>
            <a:r>
              <a:rPr lang="en-US" sz="2400" b="1" dirty="0"/>
              <a:t> un nouveau </a:t>
            </a:r>
            <a:r>
              <a:rPr lang="en-US" sz="2400" b="1" dirty="0" err="1"/>
              <a:t>langage</a:t>
            </a:r>
            <a:r>
              <a:rPr lang="en-US" sz="2400" b="1" dirty="0"/>
              <a:t>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"/>
            </a:pPr>
            <a:endParaRPr lang="en-US" sz="2400" b="1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"/>
            </a:pPr>
            <a:r>
              <a:rPr lang="en-US" sz="2400" b="1" dirty="0" err="1"/>
              <a:t>Travailler</a:t>
            </a:r>
            <a:r>
              <a:rPr lang="en-US" sz="2400" b="1" dirty="0"/>
              <a:t> avec des bases de </a:t>
            </a:r>
            <a:r>
              <a:rPr lang="en-US" sz="2400" b="1" dirty="0" err="1"/>
              <a:t>donnés</a:t>
            </a:r>
            <a:r>
              <a:rPr lang="en-US" sz="2400" b="1" dirty="0"/>
              <a:t>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"/>
            </a:pPr>
            <a:endParaRPr lang="en-US" sz="2400" b="1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"/>
            </a:pPr>
            <a:r>
              <a:rPr lang="en-US" sz="2400" b="1" dirty="0" err="1"/>
              <a:t>Découvrir</a:t>
            </a:r>
            <a:r>
              <a:rPr lang="en-US" sz="2400" b="1" dirty="0"/>
              <a:t> de nouveaux </a:t>
            </a:r>
            <a:r>
              <a:rPr lang="en-US" sz="2400" b="1" dirty="0" err="1"/>
              <a:t>protocoles</a:t>
            </a:r>
            <a:r>
              <a:rPr lang="en-US" sz="2400" b="1" dirty="0"/>
              <a:t>.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"/>
            </a:pPr>
            <a:endParaRPr lang="en-US" sz="2400" b="1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"/>
            </a:pPr>
            <a:r>
              <a:rPr lang="en-US" sz="2400" b="1" dirty="0" err="1"/>
              <a:t>Interagir</a:t>
            </a:r>
            <a:r>
              <a:rPr lang="en-US" sz="2400" b="1" dirty="0"/>
              <a:t> avec des API </a:t>
            </a:r>
            <a:r>
              <a:rPr lang="en-US" sz="2400" b="1" dirty="0" err="1"/>
              <a:t>externes</a:t>
            </a:r>
            <a:r>
              <a:rPr lang="en-US" sz="2400" b="1" dirty="0"/>
              <a:t>.</a:t>
            </a:r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1EC43713-C3EC-4D26-B7F0-5479AEAAC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5650" y="0"/>
            <a:ext cx="64863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937C76B8-4AF0-4950-9EDA-D3B849B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5569" y="733110"/>
            <a:ext cx="2674619" cy="31778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10">
            <a:extLst>
              <a:ext uri="{FF2B5EF4-FFF2-40B4-BE49-F238E27FC236}">
                <a16:creationId xmlns:a16="http://schemas.microsoft.com/office/drawing/2014/main" id="{E17BC9E2-7750-655F-7BA2-67A42C121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434" y="1140237"/>
            <a:ext cx="2352397" cy="2352397"/>
          </a:xfrm>
          <a:prstGeom prst="rect">
            <a:avLst/>
          </a:prstGeom>
        </p:spPr>
      </p:pic>
      <p:sp>
        <p:nvSpPr>
          <p:cNvPr id="31" name="Rectangle 21">
            <a:extLst>
              <a:ext uri="{FF2B5EF4-FFF2-40B4-BE49-F238E27FC236}">
                <a16:creationId xmlns:a16="http://schemas.microsoft.com/office/drawing/2014/main" id="{CB45602E-4F97-4224-91CA-F4F1E0270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4284" y="733110"/>
            <a:ext cx="2227797" cy="20729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Votre premier programme en Kotlin | Android Developers">
            <a:extLst>
              <a:ext uri="{FF2B5EF4-FFF2-40B4-BE49-F238E27FC236}">
                <a16:creationId xmlns:a16="http://schemas.microsoft.com/office/drawing/2014/main" id="{F433B1D9-8305-13C5-03C7-38EC75E5B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09514" y="1427609"/>
            <a:ext cx="1906020" cy="65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23">
            <a:extLst>
              <a:ext uri="{FF2B5EF4-FFF2-40B4-BE49-F238E27FC236}">
                <a16:creationId xmlns:a16="http://schemas.microsoft.com/office/drawing/2014/main" id="{C3C3C311-F8A5-4FBA-B998-0AD762433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5569" y="4071150"/>
            <a:ext cx="2674619" cy="20736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D17C7B20-0592-7714-50E0-AE4573067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434" y="4778620"/>
            <a:ext cx="2352397" cy="664551"/>
          </a:xfrm>
          <a:prstGeom prst="rect">
            <a:avLst/>
          </a:prstGeom>
        </p:spPr>
      </p:pic>
      <p:sp>
        <p:nvSpPr>
          <p:cNvPr id="33" name="Rectangle 25">
            <a:extLst>
              <a:ext uri="{FF2B5EF4-FFF2-40B4-BE49-F238E27FC236}">
                <a16:creationId xmlns:a16="http://schemas.microsoft.com/office/drawing/2014/main" id="{A2567C8B-E013-49C3-993D-E91D55250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4284" y="2966904"/>
            <a:ext cx="2227797" cy="31778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12" descr="Une image contenant logo&#10;&#10;Description générée automatiquement">
            <a:extLst>
              <a:ext uri="{FF2B5EF4-FFF2-40B4-BE49-F238E27FC236}">
                <a16:creationId xmlns:a16="http://schemas.microsoft.com/office/drawing/2014/main" id="{595594AE-5C31-3E9F-D889-90BDA7146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514" y="3602499"/>
            <a:ext cx="1906020" cy="191079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76BEE45-3DF1-BCDE-EC01-81675B159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</p:spPr>
        <p:txBody>
          <a:bodyPr vert="horz" lIns="4572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F4B8377-D426-4212-BA0E-37AE18533CBA}" type="slidenum">
              <a:rPr lang="en-US" smtClean="0"/>
              <a:pPr defTabSz="914400"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35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F9F5EB8-AB42-47FD-8F4A-176C0A4B1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758F27-EB0A-4675-AACF-0CD47C9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17A113-395E-D2FA-B348-FAF52AD45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182" y="5752258"/>
            <a:ext cx="10905065" cy="6626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2800" spc="150" dirty="0">
                <a:solidFill>
                  <a:schemeClr val="tx2"/>
                </a:solidFill>
              </a:rPr>
              <a:t>DIAGRAMME DE CAS D'UTILISATIONS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DF506A-FD4E-4BBC-A10A-DEB94F9BA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732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71FB1B-4FFC-43D6-8121-390B3A44E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3369"/>
            <a:ext cx="12192000" cy="484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9149036-D337-095C-679C-2706D2E0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</p:spPr>
        <p:txBody>
          <a:bodyPr vert="horz" lIns="4572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F4B8377-D426-4212-BA0E-37AE18533CBA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Image 7" descr="Une image contenant diagramme, schématique&#10;&#10;Description générée automatiquement">
            <a:extLst>
              <a:ext uri="{FF2B5EF4-FFF2-40B4-BE49-F238E27FC236}">
                <a16:creationId xmlns:a16="http://schemas.microsoft.com/office/drawing/2014/main" id="{929BBC3D-8301-37A3-D4ED-2ED8FFDE1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9558" y="326216"/>
            <a:ext cx="9556943" cy="5102352"/>
          </a:xfrm>
        </p:spPr>
      </p:pic>
    </p:spTree>
    <p:extLst>
      <p:ext uri="{BB962C8B-B14F-4D97-AF65-F5344CB8AC3E}">
        <p14:creationId xmlns:p14="http://schemas.microsoft.com/office/powerpoint/2010/main" val="2611653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:a16="http://schemas.microsoft.com/office/drawing/2014/main" id="{5F9F5EB8-AB42-47FD-8F4A-176C0A4B1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CA758F27-EB0A-4675-AACF-0CD47C9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C44FD3A-ECB3-BA6E-C67B-60AA1A13B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805" y="5707716"/>
            <a:ext cx="10905065" cy="6626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2800" spc="150">
                <a:solidFill>
                  <a:schemeClr val="tx2"/>
                </a:solidFill>
              </a:rPr>
              <a:t>DIAGRAMME DE SéQUENCE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DF506A-FD4E-4BBC-A10A-DEB94F9BA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732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6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F9FBDC3B-DDA6-C1C1-692F-3F37401D1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626" y="359294"/>
            <a:ext cx="5703559" cy="555567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571FB1B-4FFC-43D6-8121-390B3A44E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3369"/>
            <a:ext cx="12192000" cy="484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8CE9402-CD25-2478-88CC-2F784A609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</p:spPr>
        <p:txBody>
          <a:bodyPr vert="horz" lIns="4572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F4B8377-D426-4212-BA0E-37AE18533CBA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71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A457F22-2034-4200-B6E4-5B8372AAC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63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9DA7986-F4F5-4F92-94A3-343B2D720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6981"/>
            <a:ext cx="4686300" cy="1639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C3CB2A-1DD5-1A65-109E-B3F6538AC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7" y="284176"/>
            <a:ext cx="3670874" cy="15087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400" spc="150">
                <a:solidFill>
                  <a:schemeClr val="tx2"/>
                </a:solidFill>
              </a:rPr>
              <a:t>Diagramme de déploiement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8E76FD-76EE-4DE6-BBA4-EEA6E4B98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190" y="0"/>
            <a:ext cx="756681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7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618E2C61-0B27-FD8F-AB93-74977AA13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579" y="53203"/>
            <a:ext cx="5367427" cy="674456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253B81B-9F47-5B17-7418-20D23C87A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</p:spPr>
        <p:txBody>
          <a:bodyPr vert="horz" lIns="4572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BF4B8377-D426-4212-BA0E-37AE18533CBA}" type="slidenum">
              <a:rPr lang="en-US" dirty="0">
                <a:solidFill>
                  <a:schemeClr val="tx2"/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E170569-AA40-2F76-A5EC-D9CD6D3BE80B}"/>
              </a:ext>
            </a:extLst>
          </p:cNvPr>
          <p:cNvSpPr txBox="1"/>
          <p:nvPr/>
        </p:nvSpPr>
        <p:spPr>
          <a:xfrm>
            <a:off x="703723" y="2939592"/>
            <a:ext cx="3075038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200" b="1" dirty="0">
                <a:solidFill>
                  <a:srgbClr val="FFFFFF"/>
                </a:solidFill>
                <a:cs typeface="Arial"/>
              </a:rPr>
              <a:t>TCP/IP</a:t>
            </a:r>
            <a:r>
              <a:rPr lang="en-US" sz="2200" dirty="0">
                <a:solidFill>
                  <a:srgbClr val="FFFFFF"/>
                </a:solidFill>
                <a:cs typeface="Arial"/>
              </a:rPr>
              <a:t>​​</a:t>
            </a:r>
            <a:endParaRPr lang="fr-FR" dirty="0"/>
          </a:p>
          <a:p>
            <a:pPr marL="342900" indent="-342900">
              <a:buFont typeface="Courier New"/>
              <a:buChar char="o"/>
            </a:pPr>
            <a:endParaRPr lang="en-US" sz="2200" dirty="0">
              <a:solidFill>
                <a:srgbClr val="FFFFFF"/>
              </a:solidFill>
              <a:cs typeface="Arial"/>
            </a:endParaRPr>
          </a:p>
          <a:p>
            <a:pPr marL="342900" indent="-342900">
              <a:buFont typeface="Courier New"/>
              <a:buChar char="o"/>
            </a:pPr>
            <a:r>
              <a:rPr lang="en-US" sz="2200" b="1" dirty="0">
                <a:solidFill>
                  <a:srgbClr val="FFFFFF"/>
                </a:solidFill>
                <a:cs typeface="Arial"/>
              </a:rPr>
              <a:t>HTTP</a:t>
            </a:r>
          </a:p>
          <a:p>
            <a:pPr marL="342900" indent="-342900">
              <a:buFont typeface="Courier New"/>
              <a:buChar char="o"/>
            </a:pPr>
            <a:endParaRPr lang="en-US" sz="2200">
              <a:solidFill>
                <a:srgbClr val="FFFFFF"/>
              </a:solidFill>
              <a:cs typeface="Arial"/>
            </a:endParaRPr>
          </a:p>
          <a:p>
            <a:pPr marL="342900" indent="-342900">
              <a:buFont typeface="Courier New"/>
              <a:buChar char="o"/>
            </a:pPr>
            <a:r>
              <a:rPr lang="en-US" sz="2200" b="1" dirty="0">
                <a:solidFill>
                  <a:srgbClr val="FFFFFF"/>
                </a:solidFill>
                <a:cs typeface="Arial"/>
              </a:rPr>
              <a:t>WIFI</a:t>
            </a:r>
            <a:r>
              <a:rPr lang="en-US" sz="2200" dirty="0">
                <a:solidFill>
                  <a:srgbClr val="FFFFFF"/>
                </a:solidFill>
                <a:cs typeface="Arial"/>
              </a:rPr>
              <a:t>​​</a:t>
            </a:r>
          </a:p>
          <a:p>
            <a:pPr marL="342900" indent="-342900">
              <a:buFont typeface="Courier New"/>
              <a:buChar char="o"/>
            </a:pPr>
            <a:endParaRPr lang="en-US" sz="2200">
              <a:solidFill>
                <a:srgbClr val="FFFFFF"/>
              </a:solidFill>
              <a:cs typeface="Arial"/>
            </a:endParaRPr>
          </a:p>
          <a:p>
            <a:pPr marL="342900" indent="-342900">
              <a:buFont typeface="Courier New"/>
              <a:buChar char="o"/>
            </a:pPr>
            <a:r>
              <a:rPr lang="en-US" sz="2200" b="1" dirty="0">
                <a:solidFill>
                  <a:srgbClr val="FFFFFF"/>
                </a:solidFill>
                <a:cs typeface="Arial"/>
              </a:rPr>
              <a:t>Radio LORA</a:t>
            </a:r>
            <a:r>
              <a:rPr lang="en-US" sz="2200" dirty="0">
                <a:solidFill>
                  <a:srgbClr val="FFFFFF"/>
                </a:solidFill>
                <a:cs typeface="Arial"/>
              </a:rPr>
              <a:t>​​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CCA606-95D2-3D77-D8FE-B24251C98950}"/>
              </a:ext>
            </a:extLst>
          </p:cNvPr>
          <p:cNvSpPr txBox="1"/>
          <p:nvPr/>
        </p:nvSpPr>
        <p:spPr>
          <a:xfrm>
            <a:off x="5414999" y="3922199"/>
            <a:ext cx="7829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solidFill>
                  <a:srgbClr val="FF0000"/>
                </a:solidFill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926284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5A9E55-C956-2B57-939D-D665396A4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Répartition des taches 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DBD5D0-8BDD-F28A-9CFE-DF142A76C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3126" y="3178881"/>
            <a:ext cx="1533336" cy="755585"/>
          </a:xfrm>
        </p:spPr>
        <p:txBody>
          <a:bodyPr>
            <a:normAutofit/>
          </a:bodyPr>
          <a:lstStyle/>
          <a:p>
            <a:r>
              <a:rPr lang="fr-FR" sz="2500">
                <a:latin typeface="Corbel"/>
                <a:cs typeface="Calibri Light"/>
              </a:rPr>
              <a:t>Réginald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C8F0F21-8157-9617-1C73-45C68E09F7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8344" y="4021701"/>
            <a:ext cx="3489352" cy="243114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Courier New" pitchFamily="2" charset="2"/>
              <a:buChar char="o"/>
            </a:pPr>
            <a:r>
              <a:rPr lang="fr-FR">
                <a:latin typeface="Corbel"/>
                <a:cs typeface="Calibri Light"/>
              </a:rPr>
              <a:t>Passerelle LORA</a:t>
            </a:r>
            <a:endParaRPr lang="fr-FR">
              <a:latin typeface="Corbel"/>
            </a:endParaRPr>
          </a:p>
          <a:p>
            <a:pPr>
              <a:buClr>
                <a:srgbClr val="FFFFFF"/>
              </a:buClr>
              <a:buFont typeface="Courier New" pitchFamily="2" charset="2"/>
              <a:buChar char="o"/>
            </a:pPr>
            <a:r>
              <a:rPr lang="fr-FR">
                <a:latin typeface="Corbel"/>
                <a:cs typeface="Calibri Light"/>
              </a:rPr>
              <a:t>Remonter les données des capteurs en MQTT sur le Serveur IOT via un ESP 32 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3209430-86BC-F8FE-9E4E-02A23B01AE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05996" y="3251058"/>
            <a:ext cx="1339146" cy="743094"/>
          </a:xfrm>
        </p:spPr>
        <p:txBody>
          <a:bodyPr>
            <a:normAutofit/>
          </a:bodyPr>
          <a:lstStyle/>
          <a:p>
            <a:r>
              <a:rPr lang="fr-FR" sz="2500"/>
              <a:t>Adnane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2AE0E7A-0E27-5F0B-9BE4-D553317F3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16335" y="3932941"/>
            <a:ext cx="3355799" cy="170349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Clr>
                <a:prstClr val="white"/>
              </a:buClr>
              <a:buFont typeface="Courier New" pitchFamily="2" charset="2"/>
              <a:buChar char="o"/>
            </a:pPr>
            <a:r>
              <a:rPr lang="fr-FR"/>
              <a:t>Gestion du serveur IOT Altair</a:t>
            </a:r>
          </a:p>
          <a:p>
            <a:pPr>
              <a:buClr>
                <a:srgbClr val="FFFFFF"/>
              </a:buClr>
              <a:buFont typeface="Courier New" pitchFamily="2" charset="2"/>
              <a:buChar char="o"/>
            </a:pPr>
            <a:r>
              <a:rPr lang="fr-FR"/>
              <a:t>Récupérer le niveau de batterie et la localisation avec l'ESP 32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104A382B-BBE2-C3AD-43E3-8FC293049A86}"/>
              </a:ext>
            </a:extLst>
          </p:cNvPr>
          <p:cNvSpPr txBox="1">
            <a:spLocks/>
          </p:cNvSpPr>
          <p:nvPr/>
        </p:nvSpPr>
        <p:spPr>
          <a:xfrm>
            <a:off x="9384896" y="3266655"/>
            <a:ext cx="1157242" cy="755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00"/>
              <a:t>Egor</a:t>
            </a:r>
          </a:p>
        </p:txBody>
      </p:sp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9A9C6A3B-7464-9165-C262-959DC23962E2}"/>
              </a:ext>
            </a:extLst>
          </p:cNvPr>
          <p:cNvSpPr txBox="1">
            <a:spLocks/>
          </p:cNvSpPr>
          <p:nvPr/>
        </p:nvSpPr>
        <p:spPr>
          <a:xfrm>
            <a:off x="8200075" y="3932299"/>
            <a:ext cx="3355799" cy="1979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itchFamily="2" charset="2"/>
              <a:buChar char="o"/>
            </a:pPr>
            <a:r>
              <a:rPr lang="fr-FR" dirty="0"/>
              <a:t>Application Android </a:t>
            </a:r>
          </a:p>
          <a:p>
            <a:pPr>
              <a:buFont typeface="Courier New" pitchFamily="2" charset="2"/>
              <a:buChar char="o"/>
            </a:pPr>
            <a:r>
              <a:rPr lang="fr-FR" dirty="0"/>
              <a:t>Récupérer les données sur le serveur IOT</a:t>
            </a:r>
          </a:p>
          <a:p>
            <a:pPr>
              <a:buClr>
                <a:srgbClr val="FFFFFF"/>
              </a:buClr>
              <a:buFont typeface="Courier New" pitchFamily="2" charset="2"/>
              <a:buChar char="o"/>
            </a:pPr>
            <a:r>
              <a:rPr lang="fr-FR" dirty="0"/>
              <a:t>Créer un point d'accès wifi ESP32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36FDED-0251-91EB-6908-34241F60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B8377-D426-4212-BA0E-37AE18533CBA}" type="slidenum">
              <a:rPr lang="en-US" smtClean="0"/>
              <a:t>7</a:t>
            </a:fld>
            <a:endParaRPr lang="fr-FR"/>
          </a:p>
        </p:txBody>
      </p:sp>
      <p:pic>
        <p:nvPicPr>
          <p:cNvPr id="12" name="Image 12">
            <a:extLst>
              <a:ext uri="{FF2B5EF4-FFF2-40B4-BE49-F238E27FC236}">
                <a16:creationId xmlns:a16="http://schemas.microsoft.com/office/drawing/2014/main" id="{7DAD12BF-56DB-7768-4F4C-E3FB653B2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298" y="1868990"/>
            <a:ext cx="1385518" cy="1435691"/>
          </a:xfrm>
          <a:prstGeom prst="rect">
            <a:avLst/>
          </a:prstGeom>
        </p:spPr>
      </p:pic>
      <p:pic>
        <p:nvPicPr>
          <p:cNvPr id="13" name="Image 13" descr="Une image contenant logo&#10;&#10;Description générée automatiquement">
            <a:extLst>
              <a:ext uri="{FF2B5EF4-FFF2-40B4-BE49-F238E27FC236}">
                <a16:creationId xmlns:a16="http://schemas.microsoft.com/office/drawing/2014/main" id="{BA84354B-5EBD-DA60-6FD0-168088261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62" y="2135351"/>
            <a:ext cx="2795025" cy="906481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868C624E-CAAA-5AAC-93F3-82128FDB1F16}"/>
              </a:ext>
            </a:extLst>
          </p:cNvPr>
          <p:cNvSpPr/>
          <p:nvPr/>
        </p:nvSpPr>
        <p:spPr>
          <a:xfrm>
            <a:off x="3714401" y="2228908"/>
            <a:ext cx="799475" cy="587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AC0288E9-0C24-43EE-E916-B3F0A198B91E}"/>
              </a:ext>
            </a:extLst>
          </p:cNvPr>
          <p:cNvSpPr/>
          <p:nvPr/>
        </p:nvSpPr>
        <p:spPr>
          <a:xfrm>
            <a:off x="7370162" y="2335965"/>
            <a:ext cx="799475" cy="587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5">
            <a:extLst>
              <a:ext uri="{FF2B5EF4-FFF2-40B4-BE49-F238E27FC236}">
                <a16:creationId xmlns:a16="http://schemas.microsoft.com/office/drawing/2014/main" id="{289F0217-FEA1-4AFE-0214-D170ADE15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318" y="1867643"/>
            <a:ext cx="1687475" cy="158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85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75CE1C-9C4D-3E68-2B2B-EEE1AA78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>
            <a:normAutofit/>
          </a:bodyPr>
          <a:lstStyle/>
          <a:p>
            <a:pPr algn="ctr"/>
            <a:r>
              <a:rPr lang="fr-FR"/>
              <a:t>Consignes personnelles</a:t>
            </a:r>
          </a:p>
        </p:txBody>
      </p:sp>
      <p:sp>
        <p:nvSpPr>
          <p:cNvPr id="378" name="Espace réservé du contenu 377">
            <a:extLst>
              <a:ext uri="{FF2B5EF4-FFF2-40B4-BE49-F238E27FC236}">
                <a16:creationId xmlns:a16="http://schemas.microsoft.com/office/drawing/2014/main" id="{B78B41B4-1913-F7FA-9654-45F7D1975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789" y="1852305"/>
            <a:ext cx="6219558" cy="486118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fr" sz="2000" b="1">
                <a:latin typeface="Corbel"/>
                <a:cs typeface="Calibri Light"/>
              </a:rPr>
              <a:t>Application Android :</a:t>
            </a:r>
            <a:endParaRPr lang="fr-FR" sz="2000">
              <a:latin typeface="Corbel"/>
              <a:cs typeface="Calibri Light"/>
            </a:endParaRPr>
          </a:p>
          <a:p>
            <a:pPr>
              <a:buClr>
                <a:srgbClr val="FFFFFF"/>
              </a:buClr>
              <a:buFont typeface="Courier New" pitchFamily="2" charset="2"/>
              <a:buChar char="o"/>
            </a:pPr>
            <a:r>
              <a:rPr lang="fr-FR" sz="1600">
                <a:latin typeface="Corbel"/>
                <a:cs typeface="Calibri Light"/>
              </a:rPr>
              <a:t>Localiser le vélo</a:t>
            </a:r>
          </a:p>
          <a:p>
            <a:pPr>
              <a:buClr>
                <a:srgbClr val="FFFFFF"/>
              </a:buClr>
              <a:buFont typeface="Courier New" pitchFamily="2" charset="2"/>
              <a:buChar char="o"/>
            </a:pPr>
            <a:r>
              <a:rPr lang="fr-FR" sz="1600">
                <a:latin typeface="Corbel"/>
                <a:cs typeface="Calibri Light"/>
              </a:rPr>
              <a:t>Créer un trajet</a:t>
            </a:r>
          </a:p>
          <a:p>
            <a:pPr>
              <a:buClr>
                <a:srgbClr val="FFFFFF"/>
              </a:buClr>
              <a:buFont typeface="Courier New" pitchFamily="2" charset="2"/>
              <a:buChar char="o"/>
            </a:pPr>
            <a:r>
              <a:rPr lang="fr-FR" sz="1600">
                <a:latin typeface="Corbel"/>
                <a:cs typeface="Calibri Light"/>
              </a:rPr>
              <a:t>Effectuer une connexion WIFI au vélo (ESP 32)</a:t>
            </a:r>
          </a:p>
          <a:p>
            <a:pPr>
              <a:buClr>
                <a:srgbClr val="FFFFFF"/>
              </a:buClr>
              <a:buFont typeface="Courier New" pitchFamily="2" charset="2"/>
              <a:buChar char="o"/>
            </a:pPr>
            <a:r>
              <a:rPr lang="fr-FR" sz="1600">
                <a:latin typeface="Corbel"/>
                <a:cs typeface="Calibri Light"/>
              </a:rPr>
              <a:t>Allumer les phares du vélo pour pouvoir le localiser parmi une flotte</a:t>
            </a:r>
          </a:p>
          <a:p>
            <a:pPr>
              <a:buClr>
                <a:srgbClr val="FFFFFF"/>
              </a:buClr>
              <a:buFont typeface="Courier New" pitchFamily="2" charset="2"/>
              <a:buChar char="o"/>
            </a:pPr>
            <a:r>
              <a:rPr lang="fr-FR" sz="1600">
                <a:latin typeface="Corbel"/>
                <a:cs typeface="Calibri Light"/>
              </a:rPr>
              <a:t>Changer la batterie </a:t>
            </a:r>
          </a:p>
          <a:p>
            <a:pPr>
              <a:buClr>
                <a:srgbClr val="FFFFFF"/>
              </a:buClr>
              <a:buFont typeface="Courier New" pitchFamily="2" charset="2"/>
              <a:buChar char="o"/>
            </a:pPr>
            <a:r>
              <a:rPr lang="fr-FR" sz="1600">
                <a:latin typeface="Corbel"/>
                <a:cs typeface="Calibri Light"/>
              </a:rPr>
              <a:t>Mettre à jour dans la base de données le nouvel identifiant de la batterie.</a:t>
            </a:r>
          </a:p>
          <a:p>
            <a:pPr>
              <a:buClr>
                <a:srgbClr val="FFFFFF"/>
              </a:buClr>
            </a:pPr>
            <a:endParaRPr lang="fr-FR" sz="1600">
              <a:latin typeface="Corbel"/>
              <a:cs typeface="Calibri Light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fr" sz="2000" b="1" i="1">
                <a:latin typeface="Corbel"/>
                <a:cs typeface="Calibri Light"/>
              </a:rPr>
              <a:t>Partie ESP32 (intégrée dans le vélo) :</a:t>
            </a:r>
            <a:endParaRPr lang="fr-FR" sz="2000" b="1" i="1">
              <a:latin typeface="Corbel"/>
              <a:cs typeface="Calibri Light"/>
            </a:endParaRPr>
          </a:p>
          <a:p>
            <a:pPr>
              <a:buFont typeface="Courier New" pitchFamily="2" charset="2"/>
              <a:buChar char="o"/>
            </a:pPr>
            <a:r>
              <a:rPr lang="fr-FR" sz="1600">
                <a:latin typeface="Corbel"/>
                <a:cs typeface="Calibri Light"/>
              </a:rPr>
              <a:t>Créer une connexion WIFI possible quand la batterie est inférieure à 15%.</a:t>
            </a:r>
            <a:endParaRPr lang="fr-FR" sz="1600">
              <a:latin typeface="Corbel"/>
            </a:endParaRPr>
          </a:p>
          <a:p>
            <a:pPr>
              <a:buClr>
                <a:srgbClr val="FFFFFF"/>
              </a:buClr>
              <a:buFont typeface="Courier New" pitchFamily="2" charset="2"/>
              <a:buChar char="o"/>
            </a:pPr>
            <a:r>
              <a:rPr lang="fr-FR" sz="1600">
                <a:latin typeface="Corbel"/>
                <a:cs typeface="Calibri Light"/>
              </a:rPr>
              <a:t>Accepter des requêtes HTTP pour allumer une LED.</a:t>
            </a:r>
          </a:p>
          <a:p>
            <a:pPr>
              <a:buClr>
                <a:srgbClr val="FFFFFF"/>
              </a:buClr>
            </a:pPr>
            <a:endParaRPr lang="fr-FR" sz="1000">
              <a:latin typeface="Corbel"/>
              <a:cs typeface="Calibri Light"/>
            </a:endParaRPr>
          </a:p>
          <a:p>
            <a:pPr>
              <a:buClr>
                <a:srgbClr val="FFFFFF"/>
              </a:buClr>
            </a:pPr>
            <a:endParaRPr lang="fr-FR" sz="1000"/>
          </a:p>
        </p:txBody>
      </p:sp>
      <p:pic>
        <p:nvPicPr>
          <p:cNvPr id="5" name="Image 5" descr="Une image contenant plein air, vélo, garé, transport&#10;&#10;Description générée automatiquement">
            <a:extLst>
              <a:ext uri="{FF2B5EF4-FFF2-40B4-BE49-F238E27FC236}">
                <a16:creationId xmlns:a16="http://schemas.microsoft.com/office/drawing/2014/main" id="{36D70C0E-BBF6-5BE8-68A3-E0FAB62AA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85" r="19959" b="-2"/>
          <a:stretch/>
        </p:blipFill>
        <p:spPr>
          <a:xfrm>
            <a:off x="7847215" y="1822028"/>
            <a:ext cx="4342220" cy="5035972"/>
          </a:xfrm>
          <a:prstGeom prst="rect">
            <a:avLst/>
          </a:prstGeom>
        </p:spPr>
      </p:pic>
      <p:sp>
        <p:nvSpPr>
          <p:cNvPr id="44" name="Espace réservé du numéro de diapositive 43">
            <a:extLst>
              <a:ext uri="{FF2B5EF4-FFF2-40B4-BE49-F238E27FC236}">
                <a16:creationId xmlns:a16="http://schemas.microsoft.com/office/drawing/2014/main" id="{BCF31C4C-C079-9464-AFCE-0B47DC65F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F4B8377-D426-4212-BA0E-37AE18533CB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828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A7695ED-335C-4D08-AA65-0EDC2730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3657600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409997C-E4B1-4927-8331-B980BA6A7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59" y="3794760"/>
            <a:ext cx="11471565" cy="1739347"/>
          </a:xfrm>
        </p:spPr>
        <p:txBody>
          <a:bodyPr>
            <a:normAutofit/>
          </a:bodyPr>
          <a:lstStyle/>
          <a:p>
            <a:r>
              <a:rPr lang="fr-FR"/>
              <a:t>Application Android Greenway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986E582-61DE-4171-9441-211F04097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66518"/>
            <a:ext cx="9144000" cy="838437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Image 5">
            <a:extLst>
              <a:ext uri="{FF2B5EF4-FFF2-40B4-BE49-F238E27FC236}">
                <a16:creationId xmlns:a16="http://schemas.microsoft.com/office/drawing/2014/main" id="{56E615F3-23AE-641A-837E-8F0A658BF7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28" b="21339"/>
          <a:stretch/>
        </p:blipFill>
        <p:spPr>
          <a:xfrm>
            <a:off x="20" y="10"/>
            <a:ext cx="12191980" cy="365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79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À bandes">
  <a:themeElements>
    <a:clrScheme name="Vert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À bande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À bande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TM03090430[[fn=À bandes]]</Template>
  <Application>Microsoft Office PowerPoint</Application>
  <PresentationFormat>Grand écran</PresentationFormat>
  <Slides>30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1" baseType="lpstr">
      <vt:lpstr>À bandes</vt:lpstr>
      <vt:lpstr>Greenway IOT</vt:lpstr>
      <vt:lpstr>Sommaire</vt:lpstr>
      <vt:lpstr>MISE EN SITUATION </vt:lpstr>
      <vt:lpstr>DIAGRAMME DE CAS D'UTILISATIONS</vt:lpstr>
      <vt:lpstr>DIAGRAMME DE SéQUENCE</vt:lpstr>
      <vt:lpstr>Diagramme de déploiement</vt:lpstr>
      <vt:lpstr>Répartition des taches </vt:lpstr>
      <vt:lpstr>Consignes personnelles</vt:lpstr>
      <vt:lpstr>Application Android Greenway</vt:lpstr>
      <vt:lpstr>MATÉRIEL UTILISé Application Android</vt:lpstr>
      <vt:lpstr>2. MATÉRIEL UTILISé  point d'accès wifi </vt:lpstr>
      <vt:lpstr>PARTIE GRAPHIQUE / DESIGN</vt:lpstr>
      <vt:lpstr>Présentation PowerPoint</vt:lpstr>
      <vt:lpstr>Barre de navigation</vt:lpstr>
      <vt:lpstr>Base de données FIREBASE</vt:lpstr>
      <vt:lpstr>Modèle de base de donnéEs</vt:lpstr>
      <vt:lpstr>VUE GLOBALE DE L' APPLICATION</vt:lpstr>
      <vt:lpstr>onglet d'Accueil </vt:lpstr>
      <vt:lpstr>Onglet carte</vt:lpstr>
      <vt:lpstr>A)  Google maps</vt:lpstr>
      <vt:lpstr>B)  Requête </vt:lpstr>
      <vt:lpstr>Présentation PowerPoint</vt:lpstr>
      <vt:lpstr>ONGLET procédure</vt:lpstr>
      <vt:lpstr>Connexion WIFI</vt:lpstr>
      <vt:lpstr>2.  Allumer les feux coté ESP32</vt:lpstr>
      <vt:lpstr>Présentation PowerPoint</vt:lpstr>
      <vt:lpstr>2.  ALLUMER LES FEUX        Coté APPLICATION </vt:lpstr>
      <vt:lpstr>4.  Mettre a jour la base de données </vt:lpstr>
      <vt:lpstr>L’ID de la batterie sera visible sur le popup après validation 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Android</dc:title>
  <dc:creator>admin</dc:creator>
  <cp:revision>321</cp:revision>
  <dcterms:created xsi:type="dcterms:W3CDTF">2023-03-21T14:56:16Z</dcterms:created>
  <dcterms:modified xsi:type="dcterms:W3CDTF">2023-06-06T11:10:33Z</dcterms:modified>
</cp:coreProperties>
</file>